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Inter SemiBold"/>
      <p:regular r:id="rId29"/>
      <p:bold r:id="rId30"/>
      <p:italic r:id="rId31"/>
      <p:boldItalic r:id="rId32"/>
    </p:embeddedFont>
    <p:embeddedFont>
      <p:font typeface="Inter Light"/>
      <p:regular r:id="rId33"/>
      <p:bold r:id="rId34"/>
      <p:italic r:id="rId35"/>
      <p:boldItalic r:id="rId36"/>
    </p:embeddedFont>
    <p:embeddedFont>
      <p:font typeface="Inter"/>
      <p:regular r:id="rId37"/>
      <p:bold r:id="rId38"/>
      <p:italic r:id="rId39"/>
      <p:boldItalic r:id="rId40"/>
    </p:embeddedFont>
    <p:embeddedFont>
      <p:font typeface="Inter ExtraBold"/>
      <p:bold r:id="rId41"/>
      <p:boldItalic r:id="rId42"/>
    </p:embeddedFont>
    <p:embeddedFont>
      <p:font typeface="Inter ExtraLight"/>
      <p:regular r:id="rId43"/>
      <p:bold r:id="rId44"/>
      <p:italic r:id="rId45"/>
      <p:boldItalic r:id="rId46"/>
    </p:embeddedFont>
    <p:embeddedFont>
      <p:font typeface="Inter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boldItalic.fntdata"/><Relationship Id="rId42" Type="http://schemas.openxmlformats.org/officeDocument/2006/relationships/font" Target="fonts/InterExtraBold-boldItalic.fntdata"/><Relationship Id="rId41" Type="http://schemas.openxmlformats.org/officeDocument/2006/relationships/font" Target="fonts/InterExtraBold-bold.fntdata"/><Relationship Id="rId44" Type="http://schemas.openxmlformats.org/officeDocument/2006/relationships/font" Target="fonts/InterExtraLight-bold.fntdata"/><Relationship Id="rId43" Type="http://schemas.openxmlformats.org/officeDocument/2006/relationships/font" Target="fonts/InterExtraLight-regular.fntdata"/><Relationship Id="rId46" Type="http://schemas.openxmlformats.org/officeDocument/2006/relationships/font" Target="fonts/InterExtraLight-boldItalic.fntdata"/><Relationship Id="rId45" Type="http://schemas.openxmlformats.org/officeDocument/2006/relationships/font" Target="fonts/InterExtra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Medium-bold.fntdata"/><Relationship Id="rId47" Type="http://schemas.openxmlformats.org/officeDocument/2006/relationships/font" Target="fonts/InterMedium-regular.fntdata"/><Relationship Id="rId49" Type="http://schemas.openxmlformats.org/officeDocument/2006/relationships/font" Target="fonts/Inter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SemiBold-italic.fntdata"/><Relationship Id="rId30" Type="http://schemas.openxmlformats.org/officeDocument/2006/relationships/font" Target="fonts/InterSemiBold-bold.fntdata"/><Relationship Id="rId33" Type="http://schemas.openxmlformats.org/officeDocument/2006/relationships/font" Target="fonts/InterLight-regular.fntdata"/><Relationship Id="rId32" Type="http://schemas.openxmlformats.org/officeDocument/2006/relationships/font" Target="fonts/InterSemiBold-boldItalic.fntdata"/><Relationship Id="rId35" Type="http://schemas.openxmlformats.org/officeDocument/2006/relationships/font" Target="fonts/InterLight-italic.fntdata"/><Relationship Id="rId34" Type="http://schemas.openxmlformats.org/officeDocument/2006/relationships/font" Target="fonts/InterLight-bold.fntdata"/><Relationship Id="rId37" Type="http://schemas.openxmlformats.org/officeDocument/2006/relationships/font" Target="fonts/Inter-regular.fntdata"/><Relationship Id="rId36" Type="http://schemas.openxmlformats.org/officeDocument/2006/relationships/font" Target="fonts/InterLight-boldItalic.fntdata"/><Relationship Id="rId39" Type="http://schemas.openxmlformats.org/officeDocument/2006/relationships/font" Target="fonts/Inter-italic.fntdata"/><Relationship Id="rId38" Type="http://schemas.openxmlformats.org/officeDocument/2006/relationships/font" Target="fonts/Inter-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InterSemiBold-regular.fntdata"/><Relationship Id="rId50" Type="http://schemas.openxmlformats.org/officeDocument/2006/relationships/font" Target="fonts/InterMedium-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fac2862a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fac2862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1. </a:t>
            </a:r>
            <a:r>
              <a:rPr lang="en"/>
              <a:t>General formula</a:t>
            </a:r>
            <a:endParaRPr/>
          </a:p>
          <a:p>
            <a:pPr indent="0" lvl="0" marL="0" rtl="0" algn="l">
              <a:spcBef>
                <a:spcPts val="0"/>
              </a:spcBef>
              <a:spcAft>
                <a:spcPts val="0"/>
              </a:spcAft>
              <a:buNone/>
            </a:pPr>
            <a:r>
              <a:rPr lang="en"/>
              <a:t>- </a:t>
            </a:r>
            <a:r>
              <a:rPr lang="en"/>
              <a:t>Professor</a:t>
            </a:r>
            <a:r>
              <a:rPr lang="en"/>
              <a:t> Wyner taught us in class</a:t>
            </a:r>
            <a:endParaRPr/>
          </a:p>
          <a:p>
            <a:pPr indent="0" lvl="0" marL="0" rtl="0" algn="l">
              <a:spcBef>
                <a:spcPts val="0"/>
              </a:spcBef>
              <a:spcAft>
                <a:spcPts val="0"/>
              </a:spcAft>
              <a:buNone/>
            </a:pPr>
            <a:r>
              <a:rPr lang="en"/>
              <a:t>2. Prediction</a:t>
            </a:r>
            <a:endParaRPr/>
          </a:p>
          <a:p>
            <a:pPr indent="0" lvl="0" marL="0" rtl="0" algn="l">
              <a:spcBef>
                <a:spcPts val="0"/>
              </a:spcBef>
              <a:spcAft>
                <a:spcPts val="0"/>
              </a:spcAft>
              <a:buNone/>
            </a:pPr>
            <a:r>
              <a:rPr lang="en"/>
              <a:t>- </a:t>
            </a:r>
            <a:r>
              <a:rPr lang="en"/>
              <a:t>Ran a regression to predict the number of wins</a:t>
            </a:r>
            <a:endParaRPr/>
          </a:p>
          <a:p>
            <a:pPr indent="0" lvl="0" marL="0" rtl="0" algn="l">
              <a:spcBef>
                <a:spcPts val="0"/>
              </a:spcBef>
              <a:spcAft>
                <a:spcPts val="0"/>
              </a:spcAft>
              <a:buNone/>
            </a:pPr>
            <a:r>
              <a:rPr lang="en"/>
              <a:t>3. Error</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Created a regression model with x as pythag and y as to total wins and then found our best fit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Negative = team lucky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e49fe4d5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e49fe4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f888f93a9_1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f888f93a9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f888f93a9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f888f93a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f888f93a9_1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f888f93a9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f888f93a9_1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f888f93a9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Normal curve - mean and median same  (expect most of data ~66% to be between .25 and .75 range - -1 to 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e49fe4d58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e49fe4d5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e49fe4d58_2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e49fe4d5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f888f93a9_1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f888f93a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f888f93a9_1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f888f93a9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f888f93a9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f888f93a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f888f93a9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f888f93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f888f93a9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f888f93a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9451a3e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9451a3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f888f93a9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f888f93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kaylee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f888f93a9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f888f93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f888f93a9_1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3f888f93a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Inter Light"/>
                <a:ea typeface="Inter Light"/>
                <a:cs typeface="Inter Light"/>
                <a:sym typeface="Inter Light"/>
              </a:rPr>
              <a:t>(Noah)</a:t>
            </a:r>
            <a:r>
              <a:rPr lang="en" sz="1400">
                <a:solidFill>
                  <a:schemeClr val="dk1"/>
                </a:solidFill>
                <a:latin typeface="Inter Light"/>
                <a:ea typeface="Inter Light"/>
                <a:cs typeface="Inter Light"/>
                <a:sym typeface="Inter Light"/>
              </a:rPr>
              <a:t>The Problem with using the NCAA definition of a cinderella team is that it’s binomial - a team is either a cinderella or it isn’t. This makes it very hard to create a model. It would be better if we could create a continuous score that represents how much of a cinderella a team is. We want a cinderella to be a team that won more games than expected, but we don’t want to have 1 seeds that win the championship to show up. </a:t>
            </a:r>
            <a:endParaRPr>
              <a:solidFill>
                <a:schemeClr val="dk1"/>
              </a:solidFill>
              <a:latin typeface="Inter Light"/>
              <a:ea typeface="Inter Light"/>
              <a:cs typeface="Inter Light"/>
              <a:sym typeface="Inter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f888f93a9_1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f888f93a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f888f93a9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f888f93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dk1"/>
            </a:gs>
          </a:gsLst>
          <a:lin ang="8100019" scaled="0"/>
        </a:gradFill>
      </p:bgPr>
    </p:bg>
    <p:spTree>
      <p:nvGrpSpPr>
        <p:cNvPr id="9" name="Shape 9"/>
        <p:cNvGrpSpPr/>
        <p:nvPr/>
      </p:nvGrpSpPr>
      <p:grpSpPr>
        <a:xfrm>
          <a:off x="0" y="0"/>
          <a:ext cx="0" cy="0"/>
          <a:chOff x="0" y="0"/>
          <a:chExt cx="0" cy="0"/>
        </a:xfrm>
      </p:grpSpPr>
      <p:sp>
        <p:nvSpPr>
          <p:cNvPr id="10" name="Google Shape;10;p2"/>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037875" y="1662450"/>
            <a:ext cx="7068300" cy="1818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gradFill>
          <a:gsLst>
            <a:gs pos="0">
              <a:schemeClr val="accent1"/>
            </a:gs>
            <a:gs pos="100000">
              <a:schemeClr val="accent2"/>
            </a:gs>
          </a:gsLst>
          <a:lin ang="8099331" scaled="0"/>
        </a:gradFill>
      </p:bgPr>
    </p:bg>
    <p:spTree>
      <p:nvGrpSpPr>
        <p:cNvPr id="50" name="Shape 50"/>
        <p:cNvGrpSpPr/>
        <p:nvPr/>
      </p:nvGrpSpPr>
      <p:grpSpPr>
        <a:xfrm>
          <a:off x="0" y="0"/>
          <a:ext cx="0" cy="0"/>
          <a:chOff x="0" y="0"/>
          <a:chExt cx="0" cy="0"/>
        </a:xfrm>
      </p:grpSpPr>
      <p:sp>
        <p:nvSpPr>
          <p:cNvPr id="51" name="Google Shape;51;p11"/>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8100019" scaled="0"/>
        </a:gradFill>
      </p:bgPr>
    </p:bg>
    <p:spTree>
      <p:nvGrpSpPr>
        <p:cNvPr id="12" name="Shape 12"/>
        <p:cNvGrpSpPr/>
        <p:nvPr/>
      </p:nvGrpSpPr>
      <p:grpSpPr>
        <a:xfrm>
          <a:off x="0" y="0"/>
          <a:ext cx="0" cy="0"/>
          <a:chOff x="0" y="0"/>
          <a:chExt cx="0" cy="0"/>
        </a:xfrm>
      </p:grpSpPr>
      <p:sp>
        <p:nvSpPr>
          <p:cNvPr id="13" name="Google Shape;13;p3"/>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037875" y="2066800"/>
            <a:ext cx="7068300" cy="610500"/>
          </a:xfrm>
          <a:prstGeom prst="rect">
            <a:avLst/>
          </a:prstGeom>
        </p:spPr>
        <p:txBody>
          <a:bodyPr anchorCtr="0" anchor="b"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5" name="Google Shape;15;p3"/>
          <p:cNvSpPr txBox="1"/>
          <p:nvPr>
            <p:ph idx="1" type="subTitle"/>
          </p:nvPr>
        </p:nvSpPr>
        <p:spPr>
          <a:xfrm>
            <a:off x="1037875" y="2774327"/>
            <a:ext cx="7068300" cy="3840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lt2"/>
            </a:gs>
            <a:gs pos="50000">
              <a:schemeClr val="accent1"/>
            </a:gs>
            <a:gs pos="100000">
              <a:schemeClr val="accent2"/>
            </a:gs>
          </a:gsLst>
          <a:lin ang="8099331" scaled="0"/>
        </a:grad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1037875" y="1323600"/>
            <a:ext cx="5654700" cy="2970900"/>
          </a:xfrm>
          <a:prstGeom prst="rect">
            <a:avLst/>
          </a:prstGeom>
        </p:spPr>
        <p:txBody>
          <a:bodyPr anchorCtr="0" anchor="t" bIns="0" lIns="0" spcFirstLastPara="1" rIns="0" wrap="square" tIns="0">
            <a:noAutofit/>
          </a:bodyPr>
          <a:lstStyle>
            <a:lvl1pPr indent="-412750" lvl="0" marL="457200" rtl="0">
              <a:lnSpc>
                <a:spcPct val="115000"/>
              </a:lnSpc>
              <a:spcBef>
                <a:spcPts val="60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1pPr>
            <a:lvl2pPr indent="-412750" lvl="1" marL="9144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2pPr>
            <a:lvl3pPr indent="-412750" lvl="2" marL="13716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3pPr>
            <a:lvl4pPr indent="-412750" lvl="3" marL="18288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4pPr>
            <a:lvl5pPr indent="-412750" lvl="4" marL="22860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5pPr>
            <a:lvl6pPr indent="-412750" lvl="5" marL="27432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6pPr>
            <a:lvl7pPr indent="-412750" lvl="6" marL="32004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7pPr>
            <a:lvl8pPr indent="-412750" lvl="7" marL="36576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8pPr>
            <a:lvl9pPr indent="-412750" lvl="8" marL="41148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9pPr>
          </a:lstStyle>
          <a:p/>
        </p:txBody>
      </p:sp>
      <p:sp>
        <p:nvSpPr>
          <p:cNvPr id="18" name="Google Shape;18;p4"/>
          <p:cNvSpPr txBox="1"/>
          <p:nvPr/>
        </p:nvSpPr>
        <p:spPr>
          <a:xfrm>
            <a:off x="961675" y="527994"/>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accent2"/>
                </a:solidFill>
              </a:rPr>
              <a:t>“</a:t>
            </a:r>
            <a:endParaRPr b="1" sz="9600">
              <a:solidFill>
                <a:schemeClr val="accent2"/>
              </a:solidFill>
            </a:endParaRPr>
          </a:p>
        </p:txBody>
      </p:sp>
      <p:sp>
        <p:nvSpPr>
          <p:cNvPr id="19" name="Google Shape;19;p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 name="Google Shape;24;p5"/>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5" name="Google Shape;25;p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 name="Google Shape;29;p6"/>
          <p:cNvSpPr txBox="1"/>
          <p:nvPr>
            <p:ph idx="1" type="body"/>
          </p:nvPr>
        </p:nvSpPr>
        <p:spPr>
          <a:xfrm>
            <a:off x="1037825" y="1353950"/>
            <a:ext cx="3302400" cy="3155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0" name="Google Shape;30;p6"/>
          <p:cNvSpPr txBox="1"/>
          <p:nvPr>
            <p:ph idx="2" type="body"/>
          </p:nvPr>
        </p:nvSpPr>
        <p:spPr>
          <a:xfrm>
            <a:off x="4803623" y="1353950"/>
            <a:ext cx="3302400" cy="3155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1" name="Google Shape;31;p6"/>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7"/>
          <p:cNvSpPr txBox="1"/>
          <p:nvPr>
            <p:ph idx="1" type="body"/>
          </p:nvPr>
        </p:nvSpPr>
        <p:spPr>
          <a:xfrm>
            <a:off x="1037875"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6" name="Google Shape;36;p7"/>
          <p:cNvSpPr txBox="1"/>
          <p:nvPr>
            <p:ph idx="2" type="body"/>
          </p:nvPr>
        </p:nvSpPr>
        <p:spPr>
          <a:xfrm>
            <a:off x="3460026"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7" name="Google Shape;37;p7"/>
          <p:cNvSpPr txBox="1"/>
          <p:nvPr>
            <p:ph idx="3" type="body"/>
          </p:nvPr>
        </p:nvSpPr>
        <p:spPr>
          <a:xfrm>
            <a:off x="5882177"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8" name="Google Shape;38;p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0" y="2625823"/>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037875" y="4177700"/>
            <a:ext cx="7068300" cy="393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sz="1800"/>
            </a:lvl1pPr>
          </a:lstStyle>
          <a:p/>
        </p:txBody>
      </p:sp>
      <p:sp>
        <p:nvSpPr>
          <p:cNvPr id="46" name="Google Shape;46;p9"/>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47" name="Shape 47"/>
        <p:cNvGrpSpPr/>
        <p:nvPr/>
      </p:nvGrpSpPr>
      <p:grpSpPr>
        <a:xfrm>
          <a:off x="0" y="0"/>
          <a:ext cx="0" cy="0"/>
          <a:chOff x="0" y="0"/>
          <a:chExt cx="0" cy="0"/>
        </a:xfrm>
      </p:grpSpPr>
      <p:sp>
        <p:nvSpPr>
          <p:cNvPr id="48" name="Google Shape;48;p10"/>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1pPr>
            <a:lvl2pPr lvl="1"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2pPr>
            <a:lvl3pPr lvl="2"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3pPr>
            <a:lvl4pPr lvl="3"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4pPr>
            <a:lvl5pPr lvl="4"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5pPr>
            <a:lvl6pPr lvl="5"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6pPr>
            <a:lvl7pPr lvl="6"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7pPr>
            <a:lvl8pPr lvl="7"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8pPr>
            <a:lvl9pPr lvl="8"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9pPr>
          </a:lstStyle>
          <a:p/>
        </p:txBody>
      </p:sp>
      <p:sp>
        <p:nvSpPr>
          <p:cNvPr id="7" name="Google Shape;7;p1"/>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1pPr>
            <a:lvl2pPr indent="-381000" lvl="1" marL="914400" rtl="0">
              <a:lnSpc>
                <a:spcPct val="115000"/>
              </a:lnSpc>
              <a:spcBef>
                <a:spcPts val="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2pPr>
            <a:lvl3pPr indent="-381000" lvl="2" marL="1371600" rtl="0">
              <a:lnSpc>
                <a:spcPct val="115000"/>
              </a:lnSpc>
              <a:spcBef>
                <a:spcPts val="0"/>
              </a:spcBef>
              <a:spcAft>
                <a:spcPts val="0"/>
              </a:spcAft>
              <a:buClr>
                <a:schemeClr val="lt2"/>
              </a:buClr>
              <a:buSzPts val="2400"/>
              <a:buFont typeface="Inter Light"/>
              <a:buChar char="■"/>
              <a:defRPr sz="2400">
                <a:solidFill>
                  <a:schemeClr val="dk1"/>
                </a:solidFill>
                <a:latin typeface="Inter Light"/>
                <a:ea typeface="Inter Light"/>
                <a:cs typeface="Inter Light"/>
                <a:sym typeface="Inter Light"/>
              </a:defRPr>
            </a:lvl3pPr>
            <a:lvl4pPr indent="-381000" lvl="3" marL="18288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4pPr>
            <a:lvl5pPr indent="-381000" lvl="4" marL="2286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5pPr>
            <a:lvl6pPr indent="-381000" lvl="5" marL="27432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6pPr>
            <a:lvl7pPr indent="-381000" lvl="6" marL="32004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7pPr>
            <a:lvl8pPr indent="-381000" lvl="7" marL="36576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8pPr>
            <a:lvl9pPr indent="-381000" lvl="8" marL="41148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9pPr>
          </a:lstStyle>
          <a:p/>
        </p:txBody>
      </p:sp>
      <p:sp>
        <p:nvSpPr>
          <p:cNvPr id="8" name="Google Shape;8;p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accent1"/>
                </a:solidFill>
                <a:latin typeface="Inter SemiBold"/>
                <a:ea typeface="Inter SemiBold"/>
                <a:cs typeface="Inter SemiBold"/>
                <a:sym typeface="Inter SemiBold"/>
              </a:defRPr>
            </a:lvl1pPr>
            <a:lvl2pPr lvl="1" rtl="0" algn="r">
              <a:buNone/>
              <a:defRPr sz="1300">
                <a:solidFill>
                  <a:schemeClr val="accent1"/>
                </a:solidFill>
                <a:latin typeface="Inter SemiBold"/>
                <a:ea typeface="Inter SemiBold"/>
                <a:cs typeface="Inter SemiBold"/>
                <a:sym typeface="Inter SemiBold"/>
              </a:defRPr>
            </a:lvl2pPr>
            <a:lvl3pPr lvl="2" rtl="0" algn="r">
              <a:buNone/>
              <a:defRPr sz="1300">
                <a:solidFill>
                  <a:schemeClr val="accent1"/>
                </a:solidFill>
                <a:latin typeface="Inter SemiBold"/>
                <a:ea typeface="Inter SemiBold"/>
                <a:cs typeface="Inter SemiBold"/>
                <a:sym typeface="Inter SemiBold"/>
              </a:defRPr>
            </a:lvl3pPr>
            <a:lvl4pPr lvl="3" rtl="0" algn="r">
              <a:buNone/>
              <a:defRPr sz="1300">
                <a:solidFill>
                  <a:schemeClr val="accent1"/>
                </a:solidFill>
                <a:latin typeface="Inter SemiBold"/>
                <a:ea typeface="Inter SemiBold"/>
                <a:cs typeface="Inter SemiBold"/>
                <a:sym typeface="Inter SemiBold"/>
              </a:defRPr>
            </a:lvl4pPr>
            <a:lvl5pPr lvl="4" rtl="0" algn="r">
              <a:buNone/>
              <a:defRPr sz="1300">
                <a:solidFill>
                  <a:schemeClr val="accent1"/>
                </a:solidFill>
                <a:latin typeface="Inter SemiBold"/>
                <a:ea typeface="Inter SemiBold"/>
                <a:cs typeface="Inter SemiBold"/>
                <a:sym typeface="Inter SemiBold"/>
              </a:defRPr>
            </a:lvl5pPr>
            <a:lvl6pPr lvl="5" rtl="0" algn="r">
              <a:buNone/>
              <a:defRPr sz="1300">
                <a:solidFill>
                  <a:schemeClr val="accent1"/>
                </a:solidFill>
                <a:latin typeface="Inter SemiBold"/>
                <a:ea typeface="Inter SemiBold"/>
                <a:cs typeface="Inter SemiBold"/>
                <a:sym typeface="Inter SemiBold"/>
              </a:defRPr>
            </a:lvl6pPr>
            <a:lvl7pPr lvl="6" rtl="0" algn="r">
              <a:buNone/>
              <a:defRPr sz="1300">
                <a:solidFill>
                  <a:schemeClr val="accent1"/>
                </a:solidFill>
                <a:latin typeface="Inter SemiBold"/>
                <a:ea typeface="Inter SemiBold"/>
                <a:cs typeface="Inter SemiBold"/>
                <a:sym typeface="Inter SemiBold"/>
              </a:defRPr>
            </a:lvl7pPr>
            <a:lvl8pPr lvl="7" rtl="0" algn="r">
              <a:buNone/>
              <a:defRPr sz="1300">
                <a:solidFill>
                  <a:schemeClr val="accent1"/>
                </a:solidFill>
                <a:latin typeface="Inter SemiBold"/>
                <a:ea typeface="Inter SemiBold"/>
                <a:cs typeface="Inter SemiBold"/>
                <a:sym typeface="Inter SemiBold"/>
              </a:defRPr>
            </a:lvl8pPr>
            <a:lvl9pPr lvl="8" rtl="0" algn="r">
              <a:buNone/>
              <a:defRPr sz="1300">
                <a:solidFill>
                  <a:schemeClr val="accent1"/>
                </a:solidFill>
                <a:latin typeface="Inter SemiBold"/>
                <a:ea typeface="Inter SemiBold"/>
                <a:cs typeface="Inter SemiBold"/>
                <a:sym typeface="Inter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2"/>
          <p:cNvSpPr txBox="1"/>
          <p:nvPr>
            <p:ph type="ctrTitle"/>
          </p:nvPr>
        </p:nvSpPr>
        <p:spPr>
          <a:xfrm>
            <a:off x="191400" y="192375"/>
            <a:ext cx="8761200" cy="90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200">
                <a:latin typeface="Inter ExtraBold"/>
                <a:ea typeface="Inter ExtraBold"/>
                <a:cs typeface="Inter ExtraBold"/>
                <a:sym typeface="Inter ExtraBold"/>
              </a:rPr>
              <a:t>Predicting If The Shoe Fits</a:t>
            </a:r>
            <a:endParaRPr sz="5200">
              <a:latin typeface="Inter ExtraBold"/>
              <a:ea typeface="Inter ExtraBold"/>
              <a:cs typeface="Inter ExtraBold"/>
              <a:sym typeface="Inter ExtraBold"/>
            </a:endParaRPr>
          </a:p>
        </p:txBody>
      </p:sp>
      <p:sp>
        <p:nvSpPr>
          <p:cNvPr id="58" name="Google Shape;58;p12"/>
          <p:cNvSpPr txBox="1"/>
          <p:nvPr>
            <p:ph type="ctrTitle"/>
          </p:nvPr>
        </p:nvSpPr>
        <p:spPr>
          <a:xfrm>
            <a:off x="553950" y="1021575"/>
            <a:ext cx="8036100" cy="49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latin typeface="Inter"/>
                <a:ea typeface="Inter"/>
                <a:cs typeface="Inter"/>
                <a:sym typeface="Inter"/>
              </a:rPr>
              <a:t>By: Noah Berger, Kaylee Cheu, Juliana Dees, and Nate Garlati</a:t>
            </a:r>
            <a:endParaRPr b="1" sz="2000">
              <a:latin typeface="Inter"/>
              <a:ea typeface="Inter"/>
              <a:cs typeface="Inter"/>
              <a:sym typeface="Inter"/>
            </a:endParaRPr>
          </a:p>
        </p:txBody>
      </p:sp>
      <p:pic>
        <p:nvPicPr>
          <p:cNvPr descr="HD wallpaper: Disney, 4K, Cinderella, blue, blue background, studio shot |  Wallpaper Flare" id="59" name="Google Shape;59;p12"/>
          <p:cNvPicPr preferRelativeResize="0"/>
          <p:nvPr/>
        </p:nvPicPr>
        <p:blipFill rotWithShape="1">
          <a:blip r:embed="rId3">
            <a:alphaModFix/>
          </a:blip>
          <a:srcRect b="14699" l="0" r="0" t="8543"/>
          <a:stretch/>
        </p:blipFill>
        <p:spPr>
          <a:xfrm>
            <a:off x="6378450" y="1660463"/>
            <a:ext cx="2574150" cy="2365488"/>
          </a:xfrm>
          <a:prstGeom prst="rect">
            <a:avLst/>
          </a:prstGeom>
          <a:noFill/>
          <a:ln>
            <a:noFill/>
          </a:ln>
        </p:spPr>
      </p:pic>
      <p:sp>
        <p:nvSpPr>
          <p:cNvPr id="60" name="Google Shape;60;p12"/>
          <p:cNvSpPr txBox="1"/>
          <p:nvPr/>
        </p:nvSpPr>
        <p:spPr>
          <a:xfrm>
            <a:off x="5830750" y="4553900"/>
            <a:ext cx="3232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lt1"/>
                </a:solidFill>
                <a:latin typeface="Inter ExtraLight"/>
                <a:ea typeface="Inter ExtraLight"/>
                <a:cs typeface="Inter ExtraLight"/>
                <a:sym typeface="Inter ExtraLight"/>
              </a:rPr>
              <a:t>Moneyball Academy 2022</a:t>
            </a:r>
            <a:endParaRPr sz="1800">
              <a:solidFill>
                <a:schemeClr val="lt1"/>
              </a:solidFill>
              <a:latin typeface="Inter ExtraLight"/>
              <a:ea typeface="Inter ExtraLight"/>
              <a:cs typeface="Inter ExtraLight"/>
              <a:sym typeface="Inter ExtraLight"/>
            </a:endParaRPr>
          </a:p>
        </p:txBody>
      </p:sp>
      <p:pic>
        <p:nvPicPr>
          <p:cNvPr id="61" name="Google Shape;61;p12"/>
          <p:cNvPicPr preferRelativeResize="0"/>
          <p:nvPr/>
        </p:nvPicPr>
        <p:blipFill>
          <a:blip r:embed="rId4">
            <a:alphaModFix/>
          </a:blip>
          <a:stretch>
            <a:fillRect/>
          </a:stretch>
        </p:blipFill>
        <p:spPr>
          <a:xfrm>
            <a:off x="2700625" y="2738625"/>
            <a:ext cx="3742749" cy="1815275"/>
          </a:xfrm>
          <a:prstGeom prst="rect">
            <a:avLst/>
          </a:prstGeom>
          <a:noFill/>
          <a:ln>
            <a:noFill/>
          </a:ln>
        </p:spPr>
      </p:pic>
      <p:sp>
        <p:nvSpPr>
          <p:cNvPr id="62" name="Google Shape;62;p12"/>
          <p:cNvSpPr txBox="1"/>
          <p:nvPr/>
        </p:nvSpPr>
        <p:spPr>
          <a:xfrm>
            <a:off x="191550" y="1634950"/>
            <a:ext cx="2574300" cy="24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000">
                <a:solidFill>
                  <a:schemeClr val="lt1"/>
                </a:solidFill>
                <a:latin typeface="Inter Medium"/>
                <a:ea typeface="Inter Medium"/>
                <a:cs typeface="Inter Medium"/>
                <a:sym typeface="Inter Medium"/>
              </a:rPr>
              <a:t>We created a model to predict “C</a:t>
            </a:r>
            <a:r>
              <a:rPr lang="en" sz="2000">
                <a:solidFill>
                  <a:schemeClr val="lt1"/>
                </a:solidFill>
                <a:latin typeface="Inter Medium"/>
                <a:ea typeface="Inter Medium"/>
                <a:cs typeface="Inter Medium"/>
                <a:sym typeface="Inter Medium"/>
              </a:rPr>
              <a:t>inderella teams” in March Madness.</a:t>
            </a:r>
            <a:endParaRPr sz="2000">
              <a:solidFill>
                <a:schemeClr val="lt1"/>
              </a:solidFill>
              <a:latin typeface="Inter Medium"/>
              <a:ea typeface="Inter Medium"/>
              <a:cs typeface="Inter Medium"/>
              <a:sym typeface="Inter Medium"/>
            </a:endParaRPr>
          </a:p>
        </p:txBody>
      </p:sp>
      <p:sp>
        <p:nvSpPr>
          <p:cNvPr id="63" name="Google Shape;63;p12"/>
          <p:cNvSpPr txBox="1"/>
          <p:nvPr>
            <p:ph idx="4294967295" type="sldNum"/>
          </p:nvPr>
        </p:nvSpPr>
        <p:spPr>
          <a:xfrm>
            <a:off x="191409" y="4592526"/>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ctrTitle"/>
          </p:nvPr>
        </p:nvSpPr>
        <p:spPr>
          <a:xfrm>
            <a:off x="870850" y="626975"/>
            <a:ext cx="7199100" cy="2730900"/>
          </a:xfrm>
          <a:prstGeom prst="rect">
            <a:avLst/>
          </a:prstGeom>
        </p:spPr>
        <p:txBody>
          <a:bodyPr anchorCtr="0" anchor="ctr" bIns="0" lIns="0" spcFirstLastPara="1" rIns="0" wrap="square" tIns="0">
            <a:noAutofit/>
          </a:bodyPr>
          <a:lstStyle/>
          <a:p>
            <a:pPr indent="0" lvl="0" marL="0" rtl="0" algn="ctr">
              <a:lnSpc>
                <a:spcPct val="85000"/>
              </a:lnSpc>
              <a:spcBef>
                <a:spcPts val="0"/>
              </a:spcBef>
              <a:spcAft>
                <a:spcPts val="0"/>
              </a:spcAft>
              <a:buNone/>
            </a:pPr>
            <a:r>
              <a:rPr lang="en"/>
              <a:t>Gifts </a:t>
            </a:r>
            <a:r>
              <a:rPr lang="en"/>
              <a:t>f</a:t>
            </a:r>
            <a:r>
              <a:rPr lang="en"/>
              <a:t>rom our </a:t>
            </a:r>
            <a:r>
              <a:rPr lang="en"/>
              <a:t>fairy</a:t>
            </a:r>
            <a:r>
              <a:rPr lang="en"/>
              <a:t> godmother</a:t>
            </a:r>
            <a:endParaRPr/>
          </a:p>
        </p:txBody>
      </p:sp>
      <p:sp>
        <p:nvSpPr>
          <p:cNvPr id="138" name="Google Shape;138;p21"/>
          <p:cNvSpPr txBox="1"/>
          <p:nvPr/>
        </p:nvSpPr>
        <p:spPr>
          <a:xfrm>
            <a:off x="0" y="0"/>
            <a:ext cx="90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
        <p:nvSpPr>
          <p:cNvPr id="139" name="Google Shape;139;p21"/>
          <p:cNvSpPr txBox="1"/>
          <p:nvPr/>
        </p:nvSpPr>
        <p:spPr>
          <a:xfrm>
            <a:off x="821025" y="3357875"/>
            <a:ext cx="7629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Inter Light"/>
                <a:ea typeface="Inter Light"/>
                <a:cs typeface="Inter Light"/>
                <a:sym typeface="Inter Light"/>
              </a:rPr>
              <a:t>This is a metaphor where our fairy godmother represents R and the gifts are analogous to variables that correlate to cinderella teams.</a:t>
            </a:r>
            <a:endParaRPr sz="2400">
              <a:solidFill>
                <a:schemeClr val="lt1"/>
              </a:solidFill>
              <a:latin typeface="Inter Light"/>
              <a:ea typeface="Inter Light"/>
              <a:cs typeface="Inter Light"/>
              <a:sym typeface="Inter Light"/>
            </a:endParaRPr>
          </a:p>
        </p:txBody>
      </p:sp>
      <p:sp>
        <p:nvSpPr>
          <p:cNvPr id="140" name="Google Shape;140;p21"/>
          <p:cNvSpPr txBox="1"/>
          <p:nvPr/>
        </p:nvSpPr>
        <p:spPr>
          <a:xfrm>
            <a:off x="2884725" y="226775"/>
            <a:ext cx="350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Light"/>
                <a:ea typeface="Inter Light"/>
                <a:cs typeface="Inter Light"/>
                <a:sym typeface="Inter Light"/>
              </a:rPr>
              <a:t>Part 3</a:t>
            </a:r>
            <a:endParaRPr>
              <a:solidFill>
                <a:schemeClr val="lt1"/>
              </a:solidFill>
              <a:latin typeface="Inter Light"/>
              <a:ea typeface="Inter Light"/>
              <a:cs typeface="Inter Light"/>
              <a:sym typeface="Inter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idx="4294967295" type="subTitle"/>
          </p:nvPr>
        </p:nvSpPr>
        <p:spPr>
          <a:xfrm>
            <a:off x="398475" y="1526650"/>
            <a:ext cx="4770900" cy="13719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3600">
                <a:solidFill>
                  <a:schemeClr val="accent2"/>
                </a:solidFill>
                <a:latin typeface="Inter SemiBold"/>
                <a:ea typeface="Inter SemiBold"/>
                <a:cs typeface="Inter SemiBold"/>
                <a:sym typeface="Inter SemiBold"/>
              </a:rPr>
              <a:t>Creating a new non-pythag formula</a:t>
            </a:r>
            <a:endParaRPr sz="3600">
              <a:solidFill>
                <a:schemeClr val="accent2"/>
              </a:solidFill>
              <a:latin typeface="Inter SemiBold"/>
              <a:ea typeface="Inter SemiBold"/>
              <a:cs typeface="Inter SemiBold"/>
              <a:sym typeface="Inter SemiBold"/>
            </a:endParaRPr>
          </a:p>
          <a:p>
            <a:pPr indent="0" lvl="0" marL="0" rtl="0" algn="ctr">
              <a:spcBef>
                <a:spcPts val="600"/>
              </a:spcBef>
              <a:spcAft>
                <a:spcPts val="0"/>
              </a:spcAft>
              <a:buNone/>
            </a:pPr>
            <a:r>
              <a:t/>
            </a:r>
            <a:endParaRPr b="1" sz="3000"/>
          </a:p>
        </p:txBody>
      </p:sp>
      <p:sp>
        <p:nvSpPr>
          <p:cNvPr id="146" name="Google Shape;146;p22"/>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2"/>
          <p:cNvSpPr txBox="1"/>
          <p:nvPr/>
        </p:nvSpPr>
        <p:spPr>
          <a:xfrm>
            <a:off x="1796325" y="2898550"/>
            <a:ext cx="19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Light"/>
                <a:ea typeface="Inter Light"/>
                <a:cs typeface="Inter Light"/>
                <a:sym typeface="Inter Light"/>
              </a:rPr>
              <a:t>For NCAA Basketball</a:t>
            </a:r>
            <a:endParaRPr>
              <a:latin typeface="Inter Light"/>
              <a:ea typeface="Inter Light"/>
              <a:cs typeface="Inter Light"/>
              <a:sym typeface="Inter Light"/>
            </a:endParaRPr>
          </a:p>
        </p:txBody>
      </p:sp>
      <p:pic>
        <p:nvPicPr>
          <p:cNvPr descr="The 2019-20 men's college basketball season, previewed with 15 questions |  NCAA.com" id="148" name="Google Shape;148;p22"/>
          <p:cNvPicPr preferRelativeResize="0"/>
          <p:nvPr/>
        </p:nvPicPr>
        <p:blipFill rotWithShape="1">
          <a:blip r:embed="rId3">
            <a:alphaModFix/>
          </a:blip>
          <a:srcRect b="0" l="28592" r="32918" t="0"/>
          <a:stretch/>
        </p:blipFill>
        <p:spPr>
          <a:xfrm>
            <a:off x="5477325" y="-82500"/>
            <a:ext cx="3725750" cy="5445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ctrTitle"/>
          </p:nvPr>
        </p:nvSpPr>
        <p:spPr>
          <a:xfrm>
            <a:off x="820975" y="2027775"/>
            <a:ext cx="73932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b="1" lang="en" sz="2600">
                <a:solidFill>
                  <a:schemeClr val="lt1"/>
                </a:solidFill>
                <a:latin typeface="Inter"/>
                <a:ea typeface="Inter"/>
                <a:cs typeface="Inter"/>
                <a:sym typeface="Inter"/>
              </a:rPr>
              <a:t>pythag_predicted_wins =</a:t>
            </a:r>
            <a:endParaRPr b="1" sz="2600">
              <a:solidFill>
                <a:schemeClr val="lt1"/>
              </a:solidFill>
              <a:latin typeface="Inter"/>
              <a:ea typeface="Inter"/>
              <a:cs typeface="Inter"/>
              <a:sym typeface="Inter"/>
            </a:endParaRPr>
          </a:p>
          <a:p>
            <a:pPr indent="0" lvl="0" marL="0" rtl="0" algn="ctr">
              <a:spcBef>
                <a:spcPts val="0"/>
              </a:spcBef>
              <a:spcAft>
                <a:spcPts val="0"/>
              </a:spcAft>
              <a:buNone/>
            </a:pPr>
            <a:r>
              <a:rPr b="1" lang="en" sz="2600">
                <a:solidFill>
                  <a:schemeClr val="lt1"/>
                </a:solidFill>
                <a:latin typeface="Inter"/>
                <a:ea typeface="Inter"/>
                <a:cs typeface="Inter"/>
                <a:sym typeface="Inter"/>
              </a:rPr>
              <a:t> 18.68 + 97.28(pythag_general)</a:t>
            </a:r>
            <a:endParaRPr b="1" sz="2600">
              <a:solidFill>
                <a:schemeClr val="lt1"/>
              </a:solidFill>
              <a:latin typeface="Inter"/>
              <a:ea typeface="Inter"/>
              <a:cs typeface="Inter"/>
              <a:sym typeface="Inter"/>
            </a:endParaRPr>
          </a:p>
        </p:txBody>
      </p:sp>
      <p:sp>
        <p:nvSpPr>
          <p:cNvPr id="154" name="Google Shape;154;p23"/>
          <p:cNvSpPr txBox="1"/>
          <p:nvPr>
            <p:ph idx="1" type="subTitle"/>
          </p:nvPr>
        </p:nvSpPr>
        <p:spPr>
          <a:xfrm>
            <a:off x="1037850" y="2784765"/>
            <a:ext cx="7068300" cy="38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1"/>
                </a:solidFill>
              </a:rPr>
              <a:t>New non-pythag formula for NCAA basketball</a:t>
            </a:r>
            <a:endParaRPr>
              <a:solidFill>
                <a:schemeClr val="lt1"/>
              </a:solidFill>
            </a:endParaRPr>
          </a:p>
        </p:txBody>
      </p:sp>
      <p:sp>
        <p:nvSpPr>
          <p:cNvPr id="155" name="Google Shape;155;p23"/>
          <p:cNvSpPr txBox="1"/>
          <p:nvPr>
            <p:ph type="ctrTitle"/>
          </p:nvPr>
        </p:nvSpPr>
        <p:spPr>
          <a:xfrm>
            <a:off x="-28050" y="601725"/>
            <a:ext cx="92001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b="1" lang="en" sz="2600">
                <a:solidFill>
                  <a:schemeClr val="lt1"/>
                </a:solidFill>
                <a:latin typeface="Inter"/>
                <a:ea typeface="Inter"/>
                <a:cs typeface="Inter"/>
                <a:sym typeface="Inter"/>
              </a:rPr>
              <a:t>pythag_general</a:t>
            </a:r>
            <a:r>
              <a:rPr b="1" lang="en" sz="2600">
                <a:solidFill>
                  <a:schemeClr val="lt1"/>
                </a:solidFill>
                <a:latin typeface="Inter"/>
                <a:ea typeface="Inter"/>
                <a:cs typeface="Inter"/>
                <a:sym typeface="Inter"/>
              </a:rPr>
              <a:t> = (points_for-points_against)/</a:t>
            </a:r>
            <a:r>
              <a:rPr b="1" lang="en" sz="2600">
                <a:solidFill>
                  <a:schemeClr val="lt1"/>
                </a:solidFill>
                <a:latin typeface="Inter"/>
                <a:ea typeface="Inter"/>
                <a:cs typeface="Inter"/>
                <a:sym typeface="Inter"/>
              </a:rPr>
              <a:t>(points_for+points_against)</a:t>
            </a:r>
            <a:endParaRPr b="1" sz="2600">
              <a:solidFill>
                <a:schemeClr val="lt1"/>
              </a:solidFill>
              <a:latin typeface="Inter"/>
              <a:ea typeface="Inter"/>
              <a:cs typeface="Inter"/>
              <a:sym typeface="Inter"/>
            </a:endParaRPr>
          </a:p>
        </p:txBody>
      </p:sp>
      <p:sp>
        <p:nvSpPr>
          <p:cNvPr id="156" name="Google Shape;156;p23"/>
          <p:cNvSpPr txBox="1"/>
          <p:nvPr>
            <p:ph idx="1" type="subTitle"/>
          </p:nvPr>
        </p:nvSpPr>
        <p:spPr>
          <a:xfrm>
            <a:off x="2345850" y="1393650"/>
            <a:ext cx="4452300" cy="38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1"/>
                </a:solidFill>
              </a:rPr>
              <a:t>General formula</a:t>
            </a:r>
            <a:endParaRPr>
              <a:solidFill>
                <a:schemeClr val="lt1"/>
              </a:solidFill>
            </a:endParaRPr>
          </a:p>
        </p:txBody>
      </p:sp>
      <p:sp>
        <p:nvSpPr>
          <p:cNvPr id="157" name="Google Shape;157;p23"/>
          <p:cNvSpPr txBox="1"/>
          <p:nvPr>
            <p:ph type="ctrTitle"/>
          </p:nvPr>
        </p:nvSpPr>
        <p:spPr>
          <a:xfrm>
            <a:off x="820975" y="3168775"/>
            <a:ext cx="7393200" cy="837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b="1" lang="en" sz="2600">
                <a:solidFill>
                  <a:schemeClr val="lt1"/>
                </a:solidFill>
                <a:latin typeface="Inter"/>
                <a:ea typeface="Inter"/>
                <a:cs typeface="Inter"/>
                <a:sym typeface="Inter"/>
              </a:rPr>
              <a:t>P</a:t>
            </a:r>
            <a:r>
              <a:rPr b="1" lang="en" sz="2600">
                <a:solidFill>
                  <a:schemeClr val="lt1"/>
                </a:solidFill>
                <a:latin typeface="Inter"/>
                <a:ea typeface="Inter"/>
                <a:cs typeface="Inter"/>
                <a:sym typeface="Inter"/>
              </a:rPr>
              <a:t>ythag_resid =</a:t>
            </a:r>
            <a:endParaRPr b="1" sz="2600">
              <a:solidFill>
                <a:schemeClr val="lt1"/>
              </a:solidFill>
              <a:latin typeface="Inter"/>
              <a:ea typeface="Inter"/>
              <a:cs typeface="Inter"/>
              <a:sym typeface="Inter"/>
            </a:endParaRPr>
          </a:p>
          <a:p>
            <a:pPr indent="0" lvl="0" marL="0" rtl="0" algn="ctr">
              <a:spcBef>
                <a:spcPts val="0"/>
              </a:spcBef>
              <a:spcAft>
                <a:spcPts val="0"/>
              </a:spcAft>
              <a:buNone/>
            </a:pPr>
            <a:r>
              <a:rPr b="1" lang="en" sz="2600">
                <a:solidFill>
                  <a:schemeClr val="lt1"/>
                </a:solidFill>
                <a:latin typeface="Inter"/>
                <a:ea typeface="Inter"/>
                <a:cs typeface="Inter"/>
                <a:sym typeface="Inter"/>
              </a:rPr>
              <a:t> (pythag_predicted_wins)-(total_wins)</a:t>
            </a:r>
            <a:endParaRPr b="1" sz="2600">
              <a:solidFill>
                <a:schemeClr val="lt1"/>
              </a:solidFill>
              <a:latin typeface="Inter"/>
              <a:ea typeface="Inter"/>
              <a:cs typeface="Inter"/>
              <a:sym typeface="Inter"/>
            </a:endParaRPr>
          </a:p>
        </p:txBody>
      </p:sp>
      <p:sp>
        <p:nvSpPr>
          <p:cNvPr id="158" name="Google Shape;158;p23"/>
          <p:cNvSpPr txBox="1"/>
          <p:nvPr>
            <p:ph idx="1" type="subTitle"/>
          </p:nvPr>
        </p:nvSpPr>
        <p:spPr>
          <a:xfrm>
            <a:off x="1145875" y="4078777"/>
            <a:ext cx="7068300" cy="38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1"/>
                </a:solidFill>
              </a:rPr>
              <a:t>Formula for pythag residual</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4"/>
          <p:cNvSpPr txBox="1"/>
          <p:nvPr/>
        </p:nvSpPr>
        <p:spPr>
          <a:xfrm>
            <a:off x="3349125" y="-2037850"/>
            <a:ext cx="73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Light"/>
              <a:ea typeface="Inter Light"/>
              <a:cs typeface="Inter Light"/>
              <a:sym typeface="Inter Light"/>
            </a:endParaRPr>
          </a:p>
        </p:txBody>
      </p:sp>
      <p:pic>
        <p:nvPicPr>
          <p:cNvPr id="165" name="Google Shape;165;p24"/>
          <p:cNvPicPr preferRelativeResize="0"/>
          <p:nvPr/>
        </p:nvPicPr>
        <p:blipFill>
          <a:blip r:embed="rId3">
            <a:alphaModFix/>
          </a:blip>
          <a:stretch>
            <a:fillRect/>
          </a:stretch>
        </p:blipFill>
        <p:spPr>
          <a:xfrm>
            <a:off x="1536675" y="250225"/>
            <a:ext cx="6070649" cy="4155449"/>
          </a:xfrm>
          <a:prstGeom prst="rect">
            <a:avLst/>
          </a:prstGeom>
          <a:noFill/>
          <a:ln>
            <a:noFill/>
          </a:ln>
          <a:effectLst>
            <a:outerShdw rotWithShape="0" algn="bl" dir="5400000" dist="19050">
              <a:srgbClr val="000000">
                <a:alpha val="50000"/>
              </a:srgbClr>
            </a:outerShdw>
          </a:effectLst>
        </p:spPr>
      </p:pic>
      <p:sp>
        <p:nvSpPr>
          <p:cNvPr id="166" name="Google Shape;166;p24"/>
          <p:cNvSpPr txBox="1"/>
          <p:nvPr/>
        </p:nvSpPr>
        <p:spPr>
          <a:xfrm>
            <a:off x="1536750" y="4405675"/>
            <a:ext cx="607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Light"/>
                <a:ea typeface="Inter Light"/>
                <a:cs typeface="Inter Light"/>
                <a:sym typeface="Inter Light"/>
              </a:rPr>
              <a:t>A chart representing the correlation of a team’s expected wins using the Pythag formula, and their actual win total.</a:t>
            </a:r>
            <a:endParaRPr>
              <a:solidFill>
                <a:srgbClr val="FFFFFF"/>
              </a:solidFill>
              <a:latin typeface="Inter Light"/>
              <a:ea typeface="Inter Light"/>
              <a:cs typeface="Inter Light"/>
              <a:sym typeface="Int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5"/>
          <p:cNvSpPr txBox="1"/>
          <p:nvPr/>
        </p:nvSpPr>
        <p:spPr>
          <a:xfrm>
            <a:off x="1991250" y="272150"/>
            <a:ext cx="516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Inter Light"/>
                <a:ea typeface="Inter Light"/>
                <a:cs typeface="Inter Light"/>
                <a:sym typeface="Inter Light"/>
              </a:rPr>
              <a:t>Other useful Variables</a:t>
            </a:r>
            <a:endParaRPr sz="3000">
              <a:solidFill>
                <a:schemeClr val="lt1"/>
              </a:solidFill>
              <a:latin typeface="Inter Light"/>
              <a:ea typeface="Inter Light"/>
              <a:cs typeface="Inter Light"/>
              <a:sym typeface="Inter Light"/>
            </a:endParaRPr>
          </a:p>
        </p:txBody>
      </p:sp>
      <p:sp>
        <p:nvSpPr>
          <p:cNvPr id="173" name="Google Shape;173;p25"/>
          <p:cNvSpPr txBox="1"/>
          <p:nvPr/>
        </p:nvSpPr>
        <p:spPr>
          <a:xfrm>
            <a:off x="879925" y="1097650"/>
            <a:ext cx="7048500" cy="3417000"/>
          </a:xfrm>
          <a:prstGeom prst="rect">
            <a:avLst/>
          </a:prstGeom>
          <a:noFill/>
          <a:ln>
            <a:noFill/>
          </a:ln>
        </p:spPr>
        <p:txBody>
          <a:bodyPr anchorCtr="0" anchor="t" bIns="91425" lIns="91425" spcFirstLastPara="1" rIns="91425" wrap="square" tIns="91425">
            <a:spAutoFit/>
          </a:bodyPr>
          <a:lstStyle/>
          <a:p>
            <a:pPr indent="-419100" lvl="0" marL="457200" rtl="0" algn="l">
              <a:lnSpc>
                <a:spcPct val="200000"/>
              </a:lnSpc>
              <a:spcBef>
                <a:spcPts val="0"/>
              </a:spcBef>
              <a:spcAft>
                <a:spcPts val="0"/>
              </a:spcAft>
              <a:buClr>
                <a:schemeClr val="lt1"/>
              </a:buClr>
              <a:buSzPts val="3000"/>
              <a:buFont typeface="Inter Light"/>
              <a:buChar char="●"/>
            </a:pPr>
            <a:r>
              <a:rPr lang="en" sz="3000">
                <a:solidFill>
                  <a:schemeClr val="lt1"/>
                </a:solidFill>
                <a:latin typeface="Inter Light"/>
                <a:ea typeface="Inter Light"/>
                <a:cs typeface="Inter Light"/>
                <a:sym typeface="Inter Light"/>
              </a:rPr>
              <a:t>SOS = Strength of Schedule</a:t>
            </a:r>
            <a:endParaRPr sz="3000">
              <a:solidFill>
                <a:schemeClr val="lt1"/>
              </a:solidFill>
              <a:latin typeface="Inter Light"/>
              <a:ea typeface="Inter Light"/>
              <a:cs typeface="Inter Light"/>
              <a:sym typeface="Inter Light"/>
            </a:endParaRPr>
          </a:p>
          <a:p>
            <a:pPr indent="-419100" lvl="0" marL="457200" rtl="0" algn="l">
              <a:lnSpc>
                <a:spcPct val="200000"/>
              </a:lnSpc>
              <a:spcBef>
                <a:spcPts val="0"/>
              </a:spcBef>
              <a:spcAft>
                <a:spcPts val="0"/>
              </a:spcAft>
              <a:buClr>
                <a:schemeClr val="lt1"/>
              </a:buClr>
              <a:buSzPts val="3000"/>
              <a:buFont typeface="Inter Light"/>
              <a:buChar char="●"/>
            </a:pPr>
            <a:r>
              <a:rPr lang="en" sz="3000">
                <a:solidFill>
                  <a:schemeClr val="lt1"/>
                </a:solidFill>
                <a:latin typeface="Inter Light"/>
                <a:ea typeface="Inter Light"/>
                <a:cs typeface="Inter Light"/>
                <a:sym typeface="Inter Light"/>
              </a:rPr>
              <a:t>SRS = Simple Rating System</a:t>
            </a:r>
            <a:endParaRPr sz="3000">
              <a:solidFill>
                <a:schemeClr val="lt1"/>
              </a:solidFill>
              <a:latin typeface="Inter Light"/>
              <a:ea typeface="Inter Light"/>
              <a:cs typeface="Inter Light"/>
              <a:sym typeface="Inter Light"/>
            </a:endParaRPr>
          </a:p>
          <a:p>
            <a:pPr indent="-419100" lvl="0" marL="457200" rtl="0" algn="l">
              <a:lnSpc>
                <a:spcPct val="200000"/>
              </a:lnSpc>
              <a:spcBef>
                <a:spcPts val="0"/>
              </a:spcBef>
              <a:spcAft>
                <a:spcPts val="0"/>
              </a:spcAft>
              <a:buClr>
                <a:schemeClr val="lt1"/>
              </a:buClr>
              <a:buSzPts val="3000"/>
              <a:buFont typeface="Inter Light"/>
              <a:buChar char="●"/>
            </a:pPr>
            <a:r>
              <a:rPr lang="en" sz="3000">
                <a:solidFill>
                  <a:schemeClr val="lt1"/>
                </a:solidFill>
                <a:latin typeface="Inter Light"/>
                <a:ea typeface="Inter Light"/>
                <a:cs typeface="Inter Light"/>
                <a:sym typeface="Inter Light"/>
              </a:rPr>
              <a:t>TPP = Three Point Percentage</a:t>
            </a:r>
            <a:endParaRPr sz="3000">
              <a:solidFill>
                <a:schemeClr val="lt1"/>
              </a:solidFill>
              <a:latin typeface="Inter Light"/>
              <a:ea typeface="Inter Light"/>
              <a:cs typeface="Inter Light"/>
              <a:sym typeface="Inter Light"/>
            </a:endParaRPr>
          </a:p>
          <a:p>
            <a:pPr indent="-419100" lvl="0" marL="457200" rtl="0" algn="l">
              <a:lnSpc>
                <a:spcPct val="200000"/>
              </a:lnSpc>
              <a:spcBef>
                <a:spcPts val="0"/>
              </a:spcBef>
              <a:spcAft>
                <a:spcPts val="0"/>
              </a:spcAft>
              <a:buClr>
                <a:schemeClr val="lt1"/>
              </a:buClr>
              <a:buSzPts val="3000"/>
              <a:buFont typeface="Inter Light"/>
              <a:buChar char="●"/>
            </a:pPr>
            <a:r>
              <a:rPr lang="en" sz="3000">
                <a:solidFill>
                  <a:schemeClr val="lt1"/>
                </a:solidFill>
                <a:latin typeface="Inter Light"/>
                <a:ea typeface="Inter Light"/>
                <a:cs typeface="Inter Light"/>
                <a:sym typeface="Inter Light"/>
              </a:rPr>
              <a:t>FGP = Field Goal Percentage</a:t>
            </a:r>
            <a:endParaRPr sz="3000">
              <a:solidFill>
                <a:schemeClr val="lt1"/>
              </a:solidFill>
              <a:latin typeface="Inter Light"/>
              <a:ea typeface="Inter Light"/>
              <a:cs typeface="Inter Light"/>
              <a:sym typeface="Inter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ctrTitle"/>
          </p:nvPr>
        </p:nvSpPr>
        <p:spPr>
          <a:xfrm>
            <a:off x="907150" y="1662450"/>
            <a:ext cx="7199100" cy="181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Clock Strikes 12</a:t>
            </a:r>
            <a:endParaRPr/>
          </a:p>
        </p:txBody>
      </p:sp>
      <p:sp>
        <p:nvSpPr>
          <p:cNvPr id="179" name="Google Shape;179;p26"/>
          <p:cNvSpPr txBox="1"/>
          <p:nvPr/>
        </p:nvSpPr>
        <p:spPr>
          <a:xfrm>
            <a:off x="0" y="0"/>
            <a:ext cx="90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
        <p:nvSpPr>
          <p:cNvPr id="180" name="Google Shape;180;p26"/>
          <p:cNvSpPr txBox="1"/>
          <p:nvPr/>
        </p:nvSpPr>
        <p:spPr>
          <a:xfrm>
            <a:off x="692200" y="3755575"/>
            <a:ext cx="7629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Inter Light"/>
                <a:ea typeface="Inter Light"/>
                <a:cs typeface="Inter Light"/>
                <a:sym typeface="Inter Light"/>
              </a:rPr>
              <a:t>Our final model </a:t>
            </a:r>
            <a:endParaRPr sz="2400">
              <a:solidFill>
                <a:schemeClr val="lt1"/>
              </a:solidFill>
              <a:latin typeface="Inter Light"/>
              <a:ea typeface="Inter Light"/>
              <a:cs typeface="Inter Light"/>
              <a:sym typeface="Inter Light"/>
            </a:endParaRPr>
          </a:p>
        </p:txBody>
      </p:sp>
      <p:sp>
        <p:nvSpPr>
          <p:cNvPr id="181" name="Google Shape;181;p26"/>
          <p:cNvSpPr txBox="1"/>
          <p:nvPr/>
        </p:nvSpPr>
        <p:spPr>
          <a:xfrm>
            <a:off x="2884725" y="226775"/>
            <a:ext cx="350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Light"/>
                <a:ea typeface="Inter Light"/>
                <a:cs typeface="Inter Light"/>
                <a:sym typeface="Inter Light"/>
              </a:rPr>
              <a:t>Part 4</a:t>
            </a:r>
            <a:endParaRPr>
              <a:solidFill>
                <a:schemeClr val="lt1"/>
              </a:solidFill>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7"/>
          <p:cNvSpPr txBox="1"/>
          <p:nvPr/>
        </p:nvSpPr>
        <p:spPr>
          <a:xfrm>
            <a:off x="1991250" y="41550"/>
            <a:ext cx="5161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Inter SemiBold"/>
                <a:ea typeface="Inter SemiBold"/>
                <a:cs typeface="Inter SemiBold"/>
                <a:sym typeface="Inter SemiBold"/>
              </a:rPr>
              <a:t>Our Final Model</a:t>
            </a:r>
            <a:endParaRPr sz="4000">
              <a:solidFill>
                <a:schemeClr val="lt1"/>
              </a:solidFill>
              <a:latin typeface="Inter SemiBold"/>
              <a:ea typeface="Inter SemiBold"/>
              <a:cs typeface="Inter SemiBold"/>
              <a:sym typeface="Inter SemiBold"/>
            </a:endParaRPr>
          </a:p>
        </p:txBody>
      </p:sp>
      <p:sp>
        <p:nvSpPr>
          <p:cNvPr id="188" name="Google Shape;188;p27"/>
          <p:cNvSpPr txBox="1"/>
          <p:nvPr/>
        </p:nvSpPr>
        <p:spPr>
          <a:xfrm>
            <a:off x="687900" y="949450"/>
            <a:ext cx="7768200" cy="3648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2500">
                <a:solidFill>
                  <a:schemeClr val="lt1"/>
                </a:solidFill>
                <a:latin typeface="Inter Light"/>
                <a:ea typeface="Inter Light"/>
                <a:cs typeface="Inter Light"/>
                <a:sym typeface="Inter Light"/>
              </a:rPr>
              <a:t>Phat_cind_score =</a:t>
            </a:r>
            <a:endParaRPr sz="2500">
              <a:solidFill>
                <a:schemeClr val="lt1"/>
              </a:solidFill>
              <a:latin typeface="Inter Light"/>
              <a:ea typeface="Inter Light"/>
              <a:cs typeface="Inter Light"/>
              <a:sym typeface="Inter Light"/>
            </a:endParaRPr>
          </a:p>
          <a:p>
            <a:pPr indent="0" lvl="0" marL="0" rtl="0" algn="l">
              <a:lnSpc>
                <a:spcPct val="200000"/>
              </a:lnSpc>
              <a:spcBef>
                <a:spcPts val="0"/>
              </a:spcBef>
              <a:spcAft>
                <a:spcPts val="0"/>
              </a:spcAft>
              <a:buNone/>
            </a:pPr>
            <a:r>
              <a:rPr lang="en" sz="2500">
                <a:solidFill>
                  <a:schemeClr val="lt1"/>
                </a:solidFill>
                <a:latin typeface="Inter Light"/>
                <a:ea typeface="Inter Light"/>
                <a:cs typeface="Inter Light"/>
                <a:sym typeface="Inter Light"/>
              </a:rPr>
              <a:t>0.686543 + </a:t>
            </a:r>
            <a:r>
              <a:rPr lang="en" sz="2500">
                <a:solidFill>
                  <a:schemeClr val="lt1"/>
                </a:solidFill>
                <a:latin typeface="Inter Light"/>
                <a:ea typeface="Inter Light"/>
                <a:cs typeface="Inter Light"/>
                <a:sym typeface="Inter Light"/>
              </a:rPr>
              <a:t>pythag_predicted_wins*</a:t>
            </a:r>
            <a:r>
              <a:rPr lang="en" sz="2500">
                <a:solidFill>
                  <a:schemeClr val="lt1"/>
                </a:solidFill>
                <a:latin typeface="Inter Light"/>
                <a:ea typeface="Inter Light"/>
                <a:cs typeface="Inter Light"/>
                <a:sym typeface="Inter Light"/>
              </a:rPr>
              <a:t>0.238709 + </a:t>
            </a:r>
            <a:endParaRPr sz="2500">
              <a:solidFill>
                <a:schemeClr val="lt1"/>
              </a:solidFill>
              <a:latin typeface="Inter Light"/>
              <a:ea typeface="Inter Light"/>
              <a:cs typeface="Inter Light"/>
              <a:sym typeface="Inter Light"/>
            </a:endParaRPr>
          </a:p>
          <a:p>
            <a:pPr indent="0" lvl="0" marL="0" rtl="0" algn="l">
              <a:lnSpc>
                <a:spcPct val="200000"/>
              </a:lnSpc>
              <a:spcBef>
                <a:spcPts val="0"/>
              </a:spcBef>
              <a:spcAft>
                <a:spcPts val="0"/>
              </a:spcAft>
              <a:buNone/>
            </a:pPr>
            <a:r>
              <a:rPr lang="en" sz="2500">
                <a:solidFill>
                  <a:schemeClr val="lt1"/>
                </a:solidFill>
                <a:latin typeface="Inter Light"/>
                <a:ea typeface="Inter Light"/>
                <a:cs typeface="Inter Light"/>
                <a:sym typeface="Inter Light"/>
              </a:rPr>
              <a:t>pythag_resid*</a:t>
            </a:r>
            <a:r>
              <a:rPr lang="en" sz="2500">
                <a:solidFill>
                  <a:schemeClr val="lt1"/>
                </a:solidFill>
                <a:latin typeface="Inter Light"/>
                <a:ea typeface="Inter Light"/>
                <a:cs typeface="Inter Light"/>
                <a:sym typeface="Inter Light"/>
              </a:rPr>
              <a:t>0.393451 + WLP*-7.422530 + </a:t>
            </a:r>
            <a:endParaRPr sz="2500">
              <a:solidFill>
                <a:schemeClr val="lt1"/>
              </a:solidFill>
              <a:latin typeface="Inter Light"/>
              <a:ea typeface="Inter Light"/>
              <a:cs typeface="Inter Light"/>
              <a:sym typeface="Inter Light"/>
            </a:endParaRPr>
          </a:p>
          <a:p>
            <a:pPr indent="0" lvl="0" marL="0" rtl="0" algn="l">
              <a:lnSpc>
                <a:spcPct val="200000"/>
              </a:lnSpc>
              <a:spcBef>
                <a:spcPts val="0"/>
              </a:spcBef>
              <a:spcAft>
                <a:spcPts val="0"/>
              </a:spcAft>
              <a:buNone/>
            </a:pPr>
            <a:r>
              <a:rPr lang="en" sz="2500">
                <a:solidFill>
                  <a:schemeClr val="lt1"/>
                </a:solidFill>
                <a:latin typeface="Inter Light"/>
                <a:ea typeface="Inter Light"/>
                <a:cs typeface="Inter Light"/>
                <a:sym typeface="Inter Light"/>
              </a:rPr>
              <a:t>seed_predicted_wins*-1.025192 + SOS*0.00863 + </a:t>
            </a:r>
            <a:endParaRPr sz="2500">
              <a:solidFill>
                <a:schemeClr val="lt1"/>
              </a:solidFill>
              <a:latin typeface="Inter Light"/>
              <a:ea typeface="Inter Light"/>
              <a:cs typeface="Inter Light"/>
              <a:sym typeface="Inter Light"/>
            </a:endParaRPr>
          </a:p>
          <a:p>
            <a:pPr indent="0" lvl="0" marL="0" rtl="0" algn="l">
              <a:lnSpc>
                <a:spcPct val="200000"/>
              </a:lnSpc>
              <a:spcBef>
                <a:spcPts val="0"/>
              </a:spcBef>
              <a:spcAft>
                <a:spcPts val="0"/>
              </a:spcAft>
              <a:buNone/>
            </a:pPr>
            <a:r>
              <a:rPr lang="en" sz="2500">
                <a:solidFill>
                  <a:schemeClr val="lt1"/>
                </a:solidFill>
                <a:latin typeface="Inter Light"/>
                <a:ea typeface="Inter Light"/>
                <a:cs typeface="Inter Light"/>
                <a:sym typeface="Inter Light"/>
              </a:rPr>
              <a:t>SRS*0.102137 + TPP*0.951688 + FGP*-1.94901</a:t>
            </a:r>
            <a:endParaRPr sz="2500">
              <a:solidFill>
                <a:schemeClr val="lt1"/>
              </a:solidFill>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28"/>
          <p:cNvPicPr preferRelativeResize="0"/>
          <p:nvPr/>
        </p:nvPicPr>
        <p:blipFill>
          <a:blip r:embed="rId3">
            <a:alphaModFix/>
          </a:blip>
          <a:stretch>
            <a:fillRect/>
          </a:stretch>
        </p:blipFill>
        <p:spPr>
          <a:xfrm>
            <a:off x="1569550" y="866125"/>
            <a:ext cx="6001902" cy="4002675"/>
          </a:xfrm>
          <a:prstGeom prst="rect">
            <a:avLst/>
          </a:prstGeom>
          <a:noFill/>
          <a:ln>
            <a:noFill/>
          </a:ln>
        </p:spPr>
      </p:pic>
      <p:sp>
        <p:nvSpPr>
          <p:cNvPr id="195" name="Google Shape;195;p28"/>
          <p:cNvSpPr txBox="1"/>
          <p:nvPr/>
        </p:nvSpPr>
        <p:spPr>
          <a:xfrm>
            <a:off x="133250" y="145150"/>
            <a:ext cx="887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Inter"/>
                <a:ea typeface="Inter"/>
                <a:cs typeface="Inter"/>
                <a:sym typeface="Inter"/>
              </a:rPr>
              <a:t>Density Curve of Predicted Cinderella Scores</a:t>
            </a:r>
            <a:endParaRPr b="1" sz="3000">
              <a:solidFill>
                <a:schemeClr val="lt1"/>
              </a:solidFill>
              <a:latin typeface="Inter"/>
              <a:ea typeface="Inter"/>
              <a:cs typeface="Inter"/>
              <a:sym typeface="Inter"/>
            </a:endParaRPr>
          </a:p>
        </p:txBody>
      </p:sp>
      <p:sp>
        <p:nvSpPr>
          <p:cNvPr id="196" name="Google Shape;196;p28"/>
          <p:cNvSpPr txBox="1"/>
          <p:nvPr/>
        </p:nvSpPr>
        <p:spPr>
          <a:xfrm>
            <a:off x="5536945" y="866125"/>
            <a:ext cx="2034600" cy="106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900">
                <a:solidFill>
                  <a:schemeClr val="accent2"/>
                </a:solidFill>
                <a:latin typeface="Inter Medium"/>
                <a:ea typeface="Inter Medium"/>
                <a:cs typeface="Inter Medium"/>
                <a:sym typeface="Inter Medium"/>
              </a:rPr>
              <a:t>Mean = 0.986</a:t>
            </a:r>
            <a:endParaRPr sz="1900">
              <a:solidFill>
                <a:schemeClr val="accent2"/>
              </a:solidFill>
              <a:latin typeface="Inter Medium"/>
              <a:ea typeface="Inter Medium"/>
              <a:cs typeface="Inter Medium"/>
              <a:sym typeface="Inter Medium"/>
            </a:endParaRPr>
          </a:p>
          <a:p>
            <a:pPr indent="0" lvl="0" marL="0" rtl="0" algn="r">
              <a:spcBef>
                <a:spcPts val="0"/>
              </a:spcBef>
              <a:spcAft>
                <a:spcPts val="0"/>
              </a:spcAft>
              <a:buNone/>
            </a:pPr>
            <a:r>
              <a:rPr lang="en" sz="1900">
                <a:solidFill>
                  <a:schemeClr val="accent2"/>
                </a:solidFill>
                <a:latin typeface="Inter Medium"/>
                <a:ea typeface="Inter Medium"/>
                <a:cs typeface="Inter Medium"/>
                <a:sym typeface="Inter Medium"/>
              </a:rPr>
              <a:t>Median = 0.989</a:t>
            </a:r>
            <a:endParaRPr sz="1900">
              <a:solidFill>
                <a:schemeClr val="accent2"/>
              </a:solidFill>
              <a:latin typeface="Inter Medium"/>
              <a:ea typeface="Inter Medium"/>
              <a:cs typeface="Inter Medium"/>
              <a:sym typeface="Inter Medium"/>
            </a:endParaRPr>
          </a:p>
          <a:p>
            <a:pPr indent="0" lvl="0" marL="0" rtl="0" algn="r">
              <a:spcBef>
                <a:spcPts val="0"/>
              </a:spcBef>
              <a:spcAft>
                <a:spcPts val="0"/>
              </a:spcAft>
              <a:buNone/>
            </a:pPr>
            <a:r>
              <a:rPr lang="en" sz="1900">
                <a:solidFill>
                  <a:schemeClr val="accent2"/>
                </a:solidFill>
                <a:latin typeface="Inter Medium"/>
                <a:ea typeface="Inter Medium"/>
                <a:cs typeface="Inter Medium"/>
                <a:sym typeface="Inter Medium"/>
              </a:rPr>
              <a:t>SD = 0.724</a:t>
            </a:r>
            <a:endParaRPr sz="1900">
              <a:solidFill>
                <a:schemeClr val="accent2"/>
              </a:solidFill>
              <a:latin typeface="Inter Medium"/>
              <a:ea typeface="Inter Medium"/>
              <a:cs typeface="Inter Medium"/>
              <a:sym typeface="Inter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9"/>
          <p:cNvSpPr txBox="1"/>
          <p:nvPr/>
        </p:nvSpPr>
        <p:spPr>
          <a:xfrm>
            <a:off x="3349125" y="-2037850"/>
            <a:ext cx="73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Light"/>
              <a:ea typeface="Inter Light"/>
              <a:cs typeface="Inter Light"/>
              <a:sym typeface="Inter Light"/>
            </a:endParaRPr>
          </a:p>
        </p:txBody>
      </p:sp>
      <p:pic>
        <p:nvPicPr>
          <p:cNvPr id="203" name="Google Shape;203;p29"/>
          <p:cNvPicPr preferRelativeResize="0"/>
          <p:nvPr/>
        </p:nvPicPr>
        <p:blipFill>
          <a:blip r:embed="rId3">
            <a:alphaModFix/>
          </a:blip>
          <a:stretch>
            <a:fillRect/>
          </a:stretch>
        </p:blipFill>
        <p:spPr>
          <a:xfrm>
            <a:off x="1347913" y="216137"/>
            <a:ext cx="6448176" cy="4711226"/>
          </a:xfrm>
          <a:prstGeom prst="rect">
            <a:avLst/>
          </a:prstGeom>
          <a:noFill/>
          <a:ln>
            <a:noFill/>
          </a:ln>
        </p:spPr>
      </p:pic>
      <p:sp>
        <p:nvSpPr>
          <p:cNvPr id="204" name="Google Shape;204;p29"/>
          <p:cNvSpPr txBox="1"/>
          <p:nvPr/>
        </p:nvSpPr>
        <p:spPr>
          <a:xfrm>
            <a:off x="2418242" y="1162121"/>
            <a:ext cx="216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Inter"/>
                <a:ea typeface="Inter"/>
                <a:cs typeface="Inter"/>
                <a:sym typeface="Inter"/>
              </a:rPr>
              <a:t>*Red Dots are teams that fit the official definition of a cinderella team</a:t>
            </a:r>
            <a:endParaRPr>
              <a:solidFill>
                <a:srgbClr val="FF0000"/>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0"/>
          <p:cNvSpPr txBox="1"/>
          <p:nvPr/>
        </p:nvSpPr>
        <p:spPr>
          <a:xfrm>
            <a:off x="3349125" y="-2037850"/>
            <a:ext cx="73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Light"/>
              <a:ea typeface="Inter Light"/>
              <a:cs typeface="Inter Light"/>
              <a:sym typeface="Inter Light"/>
            </a:endParaRPr>
          </a:p>
        </p:txBody>
      </p:sp>
      <p:pic>
        <p:nvPicPr>
          <p:cNvPr id="211" name="Google Shape;211;p30"/>
          <p:cNvPicPr preferRelativeResize="0"/>
          <p:nvPr/>
        </p:nvPicPr>
        <p:blipFill>
          <a:blip r:embed="rId3">
            <a:alphaModFix/>
          </a:blip>
          <a:stretch>
            <a:fillRect/>
          </a:stretch>
        </p:blipFill>
        <p:spPr>
          <a:xfrm>
            <a:off x="1744977" y="1122000"/>
            <a:ext cx="5654047" cy="3869050"/>
          </a:xfrm>
          <a:prstGeom prst="rect">
            <a:avLst/>
          </a:prstGeom>
          <a:noFill/>
          <a:ln>
            <a:noFill/>
          </a:ln>
        </p:spPr>
      </p:pic>
      <p:sp>
        <p:nvSpPr>
          <p:cNvPr id="212" name="Google Shape;212;p30"/>
          <p:cNvSpPr txBox="1"/>
          <p:nvPr/>
        </p:nvSpPr>
        <p:spPr>
          <a:xfrm>
            <a:off x="168000" y="13800"/>
            <a:ext cx="8808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Inter SemiBold"/>
                <a:ea typeface="Inter SemiBold"/>
                <a:cs typeface="Inter SemiBold"/>
                <a:sym typeface="Inter SemiBold"/>
              </a:rPr>
              <a:t>Density Curve of (Predicted Cinderella Score) - (Actual Cinderella Score)</a:t>
            </a:r>
            <a:endParaRPr sz="3000">
              <a:solidFill>
                <a:schemeClr val="lt1"/>
              </a:solidFill>
              <a:latin typeface="Inter SemiBold"/>
              <a:ea typeface="Inter SemiBold"/>
              <a:cs typeface="Inter SemiBold"/>
              <a:sym typeface="Inter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67" name="Shape 67"/>
        <p:cNvGrpSpPr/>
        <p:nvPr/>
      </p:nvGrpSpPr>
      <p:grpSpPr>
        <a:xfrm>
          <a:off x="0" y="0"/>
          <a:ext cx="0" cy="0"/>
          <a:chOff x="0" y="0"/>
          <a:chExt cx="0" cy="0"/>
        </a:xfrm>
      </p:grpSpPr>
      <p:sp>
        <p:nvSpPr>
          <p:cNvPr id="68" name="Google Shape;68;p13"/>
          <p:cNvSpPr txBox="1"/>
          <p:nvPr>
            <p:ph type="ctrTitle"/>
          </p:nvPr>
        </p:nvSpPr>
        <p:spPr>
          <a:xfrm>
            <a:off x="1037875" y="1293500"/>
            <a:ext cx="7068300" cy="181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Once Upon a time…</a:t>
            </a:r>
            <a:endParaRPr/>
          </a:p>
        </p:txBody>
      </p:sp>
      <p:sp>
        <p:nvSpPr>
          <p:cNvPr id="69" name="Google Shape;69;p13"/>
          <p:cNvSpPr txBox="1"/>
          <p:nvPr/>
        </p:nvSpPr>
        <p:spPr>
          <a:xfrm>
            <a:off x="1037875" y="3295900"/>
            <a:ext cx="7068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Inter Light"/>
                <a:ea typeface="Inter Light"/>
                <a:cs typeface="Inter Light"/>
                <a:sym typeface="Inter Light"/>
              </a:rPr>
              <a:t>Stating our goal and Data Collection </a:t>
            </a:r>
            <a:endParaRPr sz="2400">
              <a:solidFill>
                <a:schemeClr val="lt1"/>
              </a:solidFill>
              <a:latin typeface="Inter Light"/>
              <a:ea typeface="Inter Light"/>
              <a:cs typeface="Inter Light"/>
              <a:sym typeface="Inter Light"/>
            </a:endParaRPr>
          </a:p>
        </p:txBody>
      </p:sp>
      <p:sp>
        <p:nvSpPr>
          <p:cNvPr id="70" name="Google Shape;70;p13"/>
          <p:cNvSpPr txBox="1"/>
          <p:nvPr/>
        </p:nvSpPr>
        <p:spPr>
          <a:xfrm>
            <a:off x="2884725" y="226775"/>
            <a:ext cx="350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Light"/>
                <a:ea typeface="Inter Light"/>
                <a:cs typeface="Inter Light"/>
                <a:sym typeface="Inter Light"/>
              </a:rPr>
              <a:t>Part 1</a:t>
            </a:r>
            <a:endParaRPr>
              <a:solidFill>
                <a:schemeClr val="lt1"/>
              </a:solidFill>
              <a:latin typeface="Inter Light"/>
              <a:ea typeface="Inter Light"/>
              <a:cs typeface="Inter Light"/>
              <a:sym typeface="Inter Light"/>
            </a:endParaRPr>
          </a:p>
        </p:txBody>
      </p:sp>
      <p:sp>
        <p:nvSpPr>
          <p:cNvPr id="71" name="Google Shape;71;p13"/>
          <p:cNvSpPr txBox="1"/>
          <p:nvPr>
            <p:ph idx="4294967295"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ctrTitle"/>
          </p:nvPr>
        </p:nvSpPr>
        <p:spPr>
          <a:xfrm>
            <a:off x="972450" y="1248138"/>
            <a:ext cx="7199100" cy="181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Happily Ever After</a:t>
            </a:r>
            <a:endParaRPr/>
          </a:p>
        </p:txBody>
      </p:sp>
      <p:sp>
        <p:nvSpPr>
          <p:cNvPr id="218" name="Google Shape;218;p31"/>
          <p:cNvSpPr txBox="1"/>
          <p:nvPr/>
        </p:nvSpPr>
        <p:spPr>
          <a:xfrm>
            <a:off x="0" y="0"/>
            <a:ext cx="90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
        <p:nvSpPr>
          <p:cNvPr id="219" name="Google Shape;219;p31"/>
          <p:cNvSpPr txBox="1"/>
          <p:nvPr/>
        </p:nvSpPr>
        <p:spPr>
          <a:xfrm>
            <a:off x="757500" y="3247963"/>
            <a:ext cx="7629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Inter Light"/>
                <a:ea typeface="Inter Light"/>
                <a:cs typeface="Inter Light"/>
                <a:sym typeface="Inter Light"/>
              </a:rPr>
              <a:t>Final Conclusions</a:t>
            </a:r>
            <a:r>
              <a:rPr lang="en" sz="2400">
                <a:solidFill>
                  <a:schemeClr val="lt1"/>
                </a:solidFill>
                <a:latin typeface="Inter Light"/>
                <a:ea typeface="Inter Light"/>
                <a:cs typeface="Inter Light"/>
                <a:sym typeface="Inter Light"/>
              </a:rPr>
              <a:t> </a:t>
            </a:r>
            <a:endParaRPr sz="2400">
              <a:solidFill>
                <a:schemeClr val="lt1"/>
              </a:solidFill>
              <a:latin typeface="Inter Light"/>
              <a:ea typeface="Inter Light"/>
              <a:cs typeface="Inter Light"/>
              <a:sym typeface="Inter Light"/>
            </a:endParaRPr>
          </a:p>
        </p:txBody>
      </p:sp>
      <p:sp>
        <p:nvSpPr>
          <p:cNvPr id="220" name="Google Shape;220;p31"/>
          <p:cNvSpPr txBox="1"/>
          <p:nvPr/>
        </p:nvSpPr>
        <p:spPr>
          <a:xfrm>
            <a:off x="2884725" y="226775"/>
            <a:ext cx="350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Light"/>
                <a:ea typeface="Inter Light"/>
                <a:cs typeface="Inter Light"/>
                <a:sym typeface="Inter Light"/>
              </a:rPr>
              <a:t>Part 5</a:t>
            </a:r>
            <a:endParaRPr>
              <a:solidFill>
                <a:schemeClr val="lt1"/>
              </a:solidFill>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1945500" y="632113"/>
            <a:ext cx="5253000" cy="6255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4000"/>
              <a:t>A couple of outliers</a:t>
            </a:r>
            <a:endParaRPr sz="4000"/>
          </a:p>
        </p:txBody>
      </p:sp>
      <p:sp>
        <p:nvSpPr>
          <p:cNvPr id="226" name="Google Shape;226;p32"/>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2"/>
          <p:cNvSpPr txBox="1"/>
          <p:nvPr/>
        </p:nvSpPr>
        <p:spPr>
          <a:xfrm>
            <a:off x="1524450" y="1617450"/>
            <a:ext cx="60951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Font typeface="Inter Light"/>
              <a:buChar char="●"/>
            </a:pPr>
            <a:r>
              <a:rPr lang="en" sz="1600">
                <a:latin typeface="Inter Light"/>
                <a:ea typeface="Inter Light"/>
                <a:cs typeface="Inter Light"/>
                <a:sym typeface="Inter Light"/>
              </a:rPr>
              <a:t>St. Peter’s 2022 has a predicted cinderella score of .837</a:t>
            </a:r>
            <a:endParaRPr sz="1600">
              <a:latin typeface="Inter Light"/>
              <a:ea typeface="Inter Light"/>
              <a:cs typeface="Inter Light"/>
              <a:sym typeface="Inter Light"/>
            </a:endParaRPr>
          </a:p>
          <a:p>
            <a:pPr indent="-330200" lvl="0" marL="457200" rtl="0" algn="l">
              <a:lnSpc>
                <a:spcPct val="200000"/>
              </a:lnSpc>
              <a:spcBef>
                <a:spcPts val="0"/>
              </a:spcBef>
              <a:spcAft>
                <a:spcPts val="0"/>
              </a:spcAft>
              <a:buSzPts val="1600"/>
              <a:buFont typeface="Inter Light"/>
              <a:buChar char="●"/>
            </a:pPr>
            <a:r>
              <a:rPr lang="en" sz="1600">
                <a:latin typeface="Inter Light"/>
                <a:ea typeface="Inter Light"/>
                <a:cs typeface="Inter Light"/>
                <a:sym typeface="Inter Light"/>
              </a:rPr>
              <a:t>They had an </a:t>
            </a:r>
            <a:r>
              <a:rPr i="1" lang="en" sz="1600">
                <a:latin typeface="Inter Light"/>
                <a:ea typeface="Inter Light"/>
                <a:cs typeface="Inter Light"/>
                <a:sym typeface="Inter Light"/>
              </a:rPr>
              <a:t>actual</a:t>
            </a:r>
            <a:r>
              <a:rPr lang="en" sz="1600">
                <a:latin typeface="Inter Light"/>
                <a:ea typeface="Inter Light"/>
                <a:cs typeface="Inter Light"/>
                <a:sym typeface="Inter Light"/>
              </a:rPr>
              <a:t> cinderella score of 33.33</a:t>
            </a:r>
            <a:endParaRPr sz="1600">
              <a:latin typeface="Inter Light"/>
              <a:ea typeface="Inter Light"/>
              <a:cs typeface="Inter Light"/>
              <a:sym typeface="Inter Light"/>
            </a:endParaRPr>
          </a:p>
          <a:p>
            <a:pPr indent="-330200" lvl="0" marL="457200" rtl="0" algn="l">
              <a:lnSpc>
                <a:spcPct val="200000"/>
              </a:lnSpc>
              <a:spcBef>
                <a:spcPts val="0"/>
              </a:spcBef>
              <a:spcAft>
                <a:spcPts val="0"/>
              </a:spcAft>
              <a:buSzPts val="1600"/>
              <a:buFont typeface="Inter Light"/>
              <a:buChar char="●"/>
            </a:pPr>
            <a:r>
              <a:rPr lang="en" sz="1600">
                <a:latin typeface="Inter Light"/>
                <a:ea typeface="Inter Light"/>
                <a:cs typeface="Inter Light"/>
                <a:sym typeface="Inter Light"/>
              </a:rPr>
              <a:t>UMBC</a:t>
            </a:r>
            <a:r>
              <a:rPr lang="en" sz="1600">
                <a:latin typeface="Inter Light"/>
                <a:ea typeface="Inter Light"/>
                <a:cs typeface="Inter Light"/>
                <a:sym typeface="Inter Light"/>
              </a:rPr>
              <a:t> 2018 has a predicted cinderella score of 1.25</a:t>
            </a:r>
            <a:endParaRPr sz="1600">
              <a:latin typeface="Inter Light"/>
              <a:ea typeface="Inter Light"/>
              <a:cs typeface="Inter Light"/>
              <a:sym typeface="Inter Light"/>
            </a:endParaRPr>
          </a:p>
          <a:p>
            <a:pPr indent="-330200" lvl="0" marL="457200" rtl="0" algn="l">
              <a:lnSpc>
                <a:spcPct val="200000"/>
              </a:lnSpc>
              <a:spcBef>
                <a:spcPts val="0"/>
              </a:spcBef>
              <a:spcAft>
                <a:spcPts val="0"/>
              </a:spcAft>
              <a:buSzPts val="1600"/>
              <a:buFont typeface="Inter Light"/>
              <a:buChar char="●"/>
            </a:pPr>
            <a:r>
              <a:rPr lang="en" sz="1600">
                <a:latin typeface="Inter Light"/>
                <a:ea typeface="Inter Light"/>
                <a:cs typeface="Inter Light"/>
                <a:sym typeface="Inter Light"/>
              </a:rPr>
              <a:t>They had an </a:t>
            </a:r>
            <a:r>
              <a:rPr i="1" lang="en" sz="1600">
                <a:latin typeface="Inter Light"/>
                <a:ea typeface="Inter Light"/>
                <a:cs typeface="Inter Light"/>
                <a:sym typeface="Inter Light"/>
              </a:rPr>
              <a:t>actual</a:t>
            </a:r>
            <a:r>
              <a:rPr lang="en" sz="1600">
                <a:latin typeface="Inter Light"/>
                <a:ea typeface="Inter Light"/>
                <a:cs typeface="Inter Light"/>
                <a:sym typeface="Inter Light"/>
              </a:rPr>
              <a:t> cinderella score of 142.86</a:t>
            </a:r>
            <a:endParaRPr sz="1600">
              <a:latin typeface="Inter Light"/>
              <a:ea typeface="Inter Light"/>
              <a:cs typeface="Inter Light"/>
              <a:sym typeface="Inter Light"/>
            </a:endParaRPr>
          </a:p>
        </p:txBody>
      </p:sp>
      <p:pic>
        <p:nvPicPr>
          <p:cNvPr id="228" name="Google Shape;228;p32"/>
          <p:cNvPicPr preferRelativeResize="0"/>
          <p:nvPr/>
        </p:nvPicPr>
        <p:blipFill>
          <a:blip r:embed="rId3">
            <a:alphaModFix/>
          </a:blip>
          <a:stretch>
            <a:fillRect/>
          </a:stretch>
        </p:blipFill>
        <p:spPr>
          <a:xfrm>
            <a:off x="7397487" y="86601"/>
            <a:ext cx="1654399" cy="2168073"/>
          </a:xfrm>
          <a:prstGeom prst="rect">
            <a:avLst/>
          </a:prstGeom>
          <a:noFill/>
          <a:ln>
            <a:noFill/>
          </a:ln>
        </p:spPr>
      </p:pic>
      <p:pic>
        <p:nvPicPr>
          <p:cNvPr id="229" name="Google Shape;229;p32"/>
          <p:cNvPicPr preferRelativeResize="0"/>
          <p:nvPr/>
        </p:nvPicPr>
        <p:blipFill>
          <a:blip r:embed="rId4">
            <a:alphaModFix/>
          </a:blip>
          <a:stretch>
            <a:fillRect/>
          </a:stretch>
        </p:blipFill>
        <p:spPr>
          <a:xfrm>
            <a:off x="71525" y="3438950"/>
            <a:ext cx="1749118" cy="162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1037850" y="327400"/>
            <a:ext cx="7068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Conclusions</a:t>
            </a:r>
            <a:endParaRPr/>
          </a:p>
        </p:txBody>
      </p:sp>
      <p:sp>
        <p:nvSpPr>
          <p:cNvPr id="235" name="Google Shape;235;p33"/>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33"/>
          <p:cNvSpPr txBox="1"/>
          <p:nvPr/>
        </p:nvSpPr>
        <p:spPr>
          <a:xfrm>
            <a:off x="149700" y="973400"/>
            <a:ext cx="8844600" cy="1877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Inter Light"/>
              <a:buChar char="●"/>
            </a:pPr>
            <a:r>
              <a:rPr lang="en" sz="2000">
                <a:latin typeface="Inter Light"/>
                <a:ea typeface="Inter Light"/>
                <a:cs typeface="Inter Light"/>
                <a:sym typeface="Inter Light"/>
              </a:rPr>
              <a:t>extreme outliers, particularly in lower seeded teams</a:t>
            </a:r>
            <a:endParaRPr sz="2000">
              <a:latin typeface="Inter Light"/>
              <a:ea typeface="Inter Light"/>
              <a:cs typeface="Inter Light"/>
              <a:sym typeface="Inter Light"/>
            </a:endParaRPr>
          </a:p>
          <a:p>
            <a:pPr indent="-355600" lvl="0" marL="457200" rtl="0" algn="l">
              <a:lnSpc>
                <a:spcPct val="150000"/>
              </a:lnSpc>
              <a:spcBef>
                <a:spcPts val="0"/>
              </a:spcBef>
              <a:spcAft>
                <a:spcPts val="0"/>
              </a:spcAft>
              <a:buSzPts val="2000"/>
              <a:buFont typeface="Inter Light"/>
              <a:buChar char="●"/>
            </a:pPr>
            <a:r>
              <a:rPr lang="en" sz="2000">
                <a:latin typeface="Inter Light"/>
                <a:ea typeface="Inter Light"/>
                <a:cs typeface="Inter Light"/>
                <a:sym typeface="Inter Light"/>
              </a:rPr>
              <a:t>extremely random and unpredictable </a:t>
            </a:r>
            <a:endParaRPr sz="2000">
              <a:latin typeface="Inter Light"/>
              <a:ea typeface="Inter Light"/>
              <a:cs typeface="Inter Light"/>
              <a:sym typeface="Inter Light"/>
            </a:endParaRPr>
          </a:p>
          <a:p>
            <a:pPr indent="-355600" lvl="0" marL="457200" rtl="0" algn="l">
              <a:lnSpc>
                <a:spcPct val="150000"/>
              </a:lnSpc>
              <a:spcBef>
                <a:spcPts val="0"/>
              </a:spcBef>
              <a:spcAft>
                <a:spcPts val="0"/>
              </a:spcAft>
              <a:buSzPts val="2000"/>
              <a:buFont typeface="Inter Light"/>
              <a:buChar char="●"/>
            </a:pPr>
            <a:r>
              <a:rPr lang="en" sz="2000">
                <a:latin typeface="Inter Light"/>
                <a:ea typeface="Inter Light"/>
                <a:cs typeface="Inter Light"/>
                <a:sym typeface="Inter Light"/>
              </a:rPr>
              <a:t>Exponential formula?</a:t>
            </a:r>
            <a:endParaRPr sz="2000">
              <a:latin typeface="Inter Light"/>
              <a:ea typeface="Inter Light"/>
              <a:cs typeface="Inter Light"/>
              <a:sym typeface="Inter Light"/>
            </a:endParaRPr>
          </a:p>
          <a:p>
            <a:pPr indent="-355600" lvl="0" marL="457200" rtl="0" algn="l">
              <a:lnSpc>
                <a:spcPct val="150000"/>
              </a:lnSpc>
              <a:spcBef>
                <a:spcPts val="0"/>
              </a:spcBef>
              <a:spcAft>
                <a:spcPts val="0"/>
              </a:spcAft>
              <a:buSzPts val="2000"/>
              <a:buFont typeface="Inter Light"/>
              <a:buChar char="●"/>
            </a:pPr>
            <a:r>
              <a:rPr lang="en" sz="2000">
                <a:latin typeface="Inter Light"/>
                <a:ea typeface="Inter Light"/>
                <a:cs typeface="Inter Light"/>
                <a:sym typeface="Inter Light"/>
              </a:rPr>
              <a:t>Rare events will take place over many trials</a:t>
            </a:r>
            <a:endParaRPr sz="2000">
              <a:latin typeface="Inter Light"/>
              <a:ea typeface="Inter Light"/>
              <a:cs typeface="Inter Light"/>
              <a:sym typeface="Inter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accent1"/>
            </a:gs>
            <a:gs pos="100000">
              <a:schemeClr val="accent2"/>
            </a:gs>
          </a:gsLst>
          <a:lin ang="8099331" scaled="0"/>
        </a:gradFill>
      </p:bgPr>
    </p:bg>
    <p:spTree>
      <p:nvGrpSpPr>
        <p:cNvPr id="240" name="Shape 240"/>
        <p:cNvGrpSpPr/>
        <p:nvPr/>
      </p:nvGrpSpPr>
      <p:grpSpPr>
        <a:xfrm>
          <a:off x="0" y="0"/>
          <a:ext cx="0" cy="0"/>
          <a:chOff x="0" y="0"/>
          <a:chExt cx="0" cy="0"/>
        </a:xfrm>
      </p:grpSpPr>
      <p:sp>
        <p:nvSpPr>
          <p:cNvPr id="241" name="Google Shape;241;p3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4"/>
          <p:cNvSpPr txBox="1"/>
          <p:nvPr/>
        </p:nvSpPr>
        <p:spPr>
          <a:xfrm>
            <a:off x="444475" y="1401900"/>
            <a:ext cx="7883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Inter Light"/>
              <a:ea typeface="Inter Light"/>
              <a:cs typeface="Inter Light"/>
              <a:sym typeface="Inter Light"/>
            </a:endParaRPr>
          </a:p>
          <a:p>
            <a:pPr indent="-317500" lvl="0" marL="457200" rtl="0" algn="l">
              <a:lnSpc>
                <a:spcPct val="20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Data from Sports Reference,  Bracket Odds, and Data World </a:t>
            </a:r>
            <a:endParaRPr>
              <a:solidFill>
                <a:schemeClr val="lt1"/>
              </a:solidFill>
              <a:latin typeface="Inter Light"/>
              <a:ea typeface="Inter Light"/>
              <a:cs typeface="Inter Light"/>
              <a:sym typeface="Inter Light"/>
            </a:endParaRPr>
          </a:p>
          <a:p>
            <a:pPr indent="-317500" lvl="0" marL="457200" rtl="0" algn="l">
              <a:lnSpc>
                <a:spcPct val="20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Referenced library of past moneyball projects and moneyball project template</a:t>
            </a:r>
            <a:endParaRPr>
              <a:solidFill>
                <a:schemeClr val="lt1"/>
              </a:solidFill>
              <a:latin typeface="Inter Light"/>
              <a:ea typeface="Inter Light"/>
              <a:cs typeface="Inter Light"/>
              <a:sym typeface="Inter Light"/>
            </a:endParaRPr>
          </a:p>
          <a:p>
            <a:pPr indent="-317500" lvl="0" marL="457200" rtl="0" algn="l">
              <a:lnSpc>
                <a:spcPct val="20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Coding help from Stackoverflow and StatisticsGlobe</a:t>
            </a:r>
            <a:endParaRPr>
              <a:solidFill>
                <a:schemeClr val="lt1"/>
              </a:solidFill>
              <a:latin typeface="Inter Light"/>
              <a:ea typeface="Inter Light"/>
              <a:cs typeface="Inter Light"/>
              <a:sym typeface="Inter Light"/>
            </a:endParaRPr>
          </a:p>
          <a:p>
            <a:pPr indent="-317500" lvl="0" marL="457200" rtl="0" algn="l">
              <a:lnSpc>
                <a:spcPct val="20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Pictures from saintpeterspeacocks.com, Wikipedia, Hulu, and eonline.com</a:t>
            </a:r>
            <a:endParaRPr>
              <a:solidFill>
                <a:schemeClr val="lt1"/>
              </a:solidFill>
              <a:latin typeface="Inter Light"/>
              <a:ea typeface="Inter Light"/>
              <a:cs typeface="Inter Light"/>
              <a:sym typeface="Inter Light"/>
            </a:endParaRPr>
          </a:p>
          <a:p>
            <a:pPr indent="-317500" lvl="0" marL="457200" rtl="0" algn="l">
              <a:lnSpc>
                <a:spcPct val="20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Special thanks to Professor Wyner, Naomi, Justin, Elan, Jake and all the other TAs!</a:t>
            </a:r>
            <a:endParaRPr>
              <a:solidFill>
                <a:schemeClr val="lt1"/>
              </a:solidFill>
              <a:latin typeface="Inter Light"/>
              <a:ea typeface="Inter Light"/>
              <a:cs typeface="Inter Light"/>
              <a:sym typeface="Inter Light"/>
            </a:endParaRPr>
          </a:p>
        </p:txBody>
      </p:sp>
      <p:sp>
        <p:nvSpPr>
          <p:cNvPr id="243" name="Google Shape;243;p34"/>
          <p:cNvSpPr txBox="1"/>
          <p:nvPr/>
        </p:nvSpPr>
        <p:spPr>
          <a:xfrm>
            <a:off x="1263600" y="528900"/>
            <a:ext cx="66168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solidFill>
                  <a:srgbClr val="FFFFFF"/>
                </a:solidFill>
                <a:latin typeface="Inter SemiBold"/>
                <a:ea typeface="Inter SemiBold"/>
                <a:cs typeface="Inter SemiBold"/>
                <a:sym typeface="Inter SemiBold"/>
              </a:rPr>
              <a:t>References and Resources</a:t>
            </a:r>
            <a:endParaRPr sz="3200">
              <a:solidFill>
                <a:srgbClr val="FFFFFF"/>
              </a:solidFill>
              <a:latin typeface="Inter SemiBold"/>
              <a:ea typeface="Inter SemiBold"/>
              <a:cs typeface="Inter SemiBold"/>
              <a:sym typeface="Inter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ctrTitle"/>
          </p:nvPr>
        </p:nvSpPr>
        <p:spPr>
          <a:xfrm>
            <a:off x="1037875" y="2066800"/>
            <a:ext cx="70683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249" name="Google Shape;249;p35"/>
          <p:cNvSpPr txBox="1"/>
          <p:nvPr>
            <p:ph idx="1" type="subTitle"/>
          </p:nvPr>
        </p:nvSpPr>
        <p:spPr>
          <a:xfrm>
            <a:off x="1037875" y="2774327"/>
            <a:ext cx="7068300" cy="38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75000">
              <a:schemeClr val="accent2"/>
            </a:gs>
            <a:gs pos="100000">
              <a:schemeClr val="accent2"/>
            </a:gs>
          </a:gsLst>
          <a:lin ang="8099331" scaled="0"/>
        </a:gradFill>
      </p:bgPr>
    </p:bg>
    <p:spTree>
      <p:nvGrpSpPr>
        <p:cNvPr id="75" name="Shape 75"/>
        <p:cNvGrpSpPr/>
        <p:nvPr/>
      </p:nvGrpSpPr>
      <p:grpSpPr>
        <a:xfrm>
          <a:off x="0" y="0"/>
          <a:ext cx="0" cy="0"/>
          <a:chOff x="0" y="0"/>
          <a:chExt cx="0" cy="0"/>
        </a:xfrm>
      </p:grpSpPr>
      <p:sp>
        <p:nvSpPr>
          <p:cNvPr id="76" name="Google Shape;76;p1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nvSpPr>
        <p:spPr>
          <a:xfrm>
            <a:off x="901350" y="1290000"/>
            <a:ext cx="73413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Inter Light"/>
                <a:ea typeface="Inter Light"/>
                <a:cs typeface="Inter Light"/>
                <a:sym typeface="Inter Light"/>
              </a:rPr>
              <a:t>We wanted to see if we could create a model to predict Cinderella teams in March Madness using regular season data.</a:t>
            </a:r>
            <a:endParaRPr sz="2000">
              <a:solidFill>
                <a:schemeClr val="lt1"/>
              </a:solidFill>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p:txBody>
      </p:sp>
      <p:sp>
        <p:nvSpPr>
          <p:cNvPr id="78" name="Google Shape;78;p14"/>
          <p:cNvSpPr txBox="1"/>
          <p:nvPr/>
        </p:nvSpPr>
        <p:spPr>
          <a:xfrm>
            <a:off x="901350" y="505800"/>
            <a:ext cx="484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FF"/>
                </a:solidFill>
                <a:latin typeface="Inter"/>
                <a:ea typeface="Inter"/>
                <a:cs typeface="Inter"/>
                <a:sym typeface="Inter"/>
              </a:rPr>
              <a:t>Goal</a:t>
            </a:r>
            <a:endParaRPr b="1" sz="3000">
              <a:solidFill>
                <a:srgbClr val="FFFFFF"/>
              </a:solidFill>
              <a:latin typeface="Inter"/>
              <a:ea typeface="Inter"/>
              <a:cs typeface="Inter"/>
              <a:sym typeface="Inter"/>
            </a:endParaRPr>
          </a:p>
        </p:txBody>
      </p:sp>
      <p:pic>
        <p:nvPicPr>
          <p:cNvPr descr="3d Rendering Creative Basketball Glowing Blue Stock Illustration 1562577157  | Shutterstock" id="79" name="Google Shape;79;p14"/>
          <p:cNvPicPr preferRelativeResize="0"/>
          <p:nvPr/>
        </p:nvPicPr>
        <p:blipFill rotWithShape="1">
          <a:blip r:embed="rId3">
            <a:alphaModFix/>
          </a:blip>
          <a:srcRect b="16003" l="52763" r="0" t="6722"/>
          <a:stretch/>
        </p:blipFill>
        <p:spPr>
          <a:xfrm>
            <a:off x="1869050" y="2613600"/>
            <a:ext cx="2176409" cy="1917100"/>
          </a:xfrm>
          <a:prstGeom prst="rect">
            <a:avLst/>
          </a:prstGeom>
          <a:noFill/>
          <a:ln>
            <a:noFill/>
          </a:ln>
        </p:spPr>
      </p:pic>
      <p:pic>
        <p:nvPicPr>
          <p:cNvPr descr="Magnifying Glass On Dark Background Stock Photo 435597241 | Shutterstock" id="80" name="Google Shape;80;p14"/>
          <p:cNvPicPr preferRelativeResize="0"/>
          <p:nvPr/>
        </p:nvPicPr>
        <p:blipFill rotWithShape="1">
          <a:blip r:embed="rId4">
            <a:alphaModFix/>
          </a:blip>
          <a:srcRect b="7148" l="8957" r="27013" t="14296"/>
          <a:stretch/>
        </p:blipFill>
        <p:spPr>
          <a:xfrm>
            <a:off x="5098550" y="2613600"/>
            <a:ext cx="2176400" cy="1917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accent1"/>
            </a:gs>
            <a:gs pos="100000">
              <a:schemeClr val="accent2"/>
            </a:gs>
          </a:gsLst>
          <a:lin ang="8099331" scaled="0"/>
        </a:gradFill>
      </p:bgPr>
    </p:bg>
    <p:spTree>
      <p:nvGrpSpPr>
        <p:cNvPr id="84" name="Shape 84"/>
        <p:cNvGrpSpPr/>
        <p:nvPr/>
      </p:nvGrpSpPr>
      <p:grpSpPr>
        <a:xfrm>
          <a:off x="0" y="0"/>
          <a:ext cx="0" cy="0"/>
          <a:chOff x="0" y="0"/>
          <a:chExt cx="0" cy="0"/>
        </a:xfrm>
      </p:grpSpPr>
      <p:sp>
        <p:nvSpPr>
          <p:cNvPr id="85" name="Google Shape;85;p1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5"/>
          <p:cNvSpPr txBox="1"/>
          <p:nvPr/>
        </p:nvSpPr>
        <p:spPr>
          <a:xfrm>
            <a:off x="447650" y="868250"/>
            <a:ext cx="520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FF"/>
                </a:solidFill>
                <a:latin typeface="Inter"/>
                <a:ea typeface="Inter"/>
                <a:cs typeface="Inter"/>
                <a:sym typeface="Inter"/>
              </a:rPr>
              <a:t>Collecting Data</a:t>
            </a:r>
            <a:endParaRPr b="1" sz="3000">
              <a:solidFill>
                <a:srgbClr val="FFFFFF"/>
              </a:solidFill>
              <a:latin typeface="Inter"/>
              <a:ea typeface="Inter"/>
              <a:cs typeface="Inter"/>
              <a:sym typeface="Inter"/>
            </a:endParaRPr>
          </a:p>
        </p:txBody>
      </p:sp>
      <p:sp>
        <p:nvSpPr>
          <p:cNvPr id="87" name="Google Shape;87;p15"/>
          <p:cNvSpPr txBox="1"/>
          <p:nvPr/>
        </p:nvSpPr>
        <p:spPr>
          <a:xfrm>
            <a:off x="371225" y="1626200"/>
            <a:ext cx="5571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Inter Light"/>
                <a:ea typeface="Inter Light"/>
                <a:cs typeface="Inter Light"/>
                <a:sym typeface="Inter Light"/>
              </a:rPr>
              <a:t>We collected our data from Sports Reference (regular season stats),  Bracket Odds (predicted wins by seed), and Data World (March Madness results). We then combined these multiple data sets to create one new data set, ncaa_joint, so we could easily manipulate it to fit our needs.</a:t>
            </a:r>
            <a:endParaRPr sz="2000">
              <a:solidFill>
                <a:schemeClr val="lt1"/>
              </a:solidFill>
              <a:latin typeface="Inter Light"/>
              <a:ea typeface="Inter Light"/>
              <a:cs typeface="Inter Light"/>
              <a:sym typeface="Inter Light"/>
            </a:endParaRPr>
          </a:p>
        </p:txBody>
      </p:sp>
      <p:pic>
        <p:nvPicPr>
          <p:cNvPr id="88" name="Google Shape;88;p15"/>
          <p:cNvPicPr preferRelativeResize="0"/>
          <p:nvPr/>
        </p:nvPicPr>
        <p:blipFill>
          <a:blip r:embed="rId3">
            <a:alphaModFix/>
          </a:blip>
          <a:stretch>
            <a:fillRect/>
          </a:stretch>
        </p:blipFill>
        <p:spPr>
          <a:xfrm>
            <a:off x="6354700" y="1442238"/>
            <a:ext cx="2429621" cy="225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972438" y="1257200"/>
            <a:ext cx="7199100" cy="181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Defining the Glass Slipper</a:t>
            </a:r>
            <a:endParaRPr/>
          </a:p>
        </p:txBody>
      </p:sp>
      <p:sp>
        <p:nvSpPr>
          <p:cNvPr id="94" name="Google Shape;94;p16"/>
          <p:cNvSpPr txBox="1"/>
          <p:nvPr/>
        </p:nvSpPr>
        <p:spPr>
          <a:xfrm>
            <a:off x="0" y="0"/>
            <a:ext cx="90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
        <p:nvSpPr>
          <p:cNvPr id="95" name="Google Shape;95;p16"/>
          <p:cNvSpPr txBox="1"/>
          <p:nvPr/>
        </p:nvSpPr>
        <p:spPr>
          <a:xfrm>
            <a:off x="972449" y="3332188"/>
            <a:ext cx="719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Inter Light"/>
                <a:ea typeface="Inter Light"/>
                <a:cs typeface="Inter Light"/>
                <a:sym typeface="Inter Light"/>
              </a:rPr>
              <a:t>What makes a team a Cinderella?</a:t>
            </a:r>
            <a:endParaRPr sz="2400">
              <a:solidFill>
                <a:schemeClr val="lt1"/>
              </a:solidFill>
              <a:latin typeface="Inter Light"/>
              <a:ea typeface="Inter Light"/>
              <a:cs typeface="Inter Light"/>
              <a:sym typeface="Inter Light"/>
            </a:endParaRPr>
          </a:p>
        </p:txBody>
      </p:sp>
      <p:sp>
        <p:nvSpPr>
          <p:cNvPr id="96" name="Google Shape;96;p16"/>
          <p:cNvSpPr txBox="1"/>
          <p:nvPr/>
        </p:nvSpPr>
        <p:spPr>
          <a:xfrm>
            <a:off x="2884725" y="226775"/>
            <a:ext cx="350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Light"/>
                <a:ea typeface="Inter Light"/>
                <a:cs typeface="Inter Light"/>
                <a:sym typeface="Inter Light"/>
              </a:rPr>
              <a:t>Part 2</a:t>
            </a:r>
            <a:endParaRPr>
              <a:solidFill>
                <a:schemeClr val="lt1"/>
              </a:solidFill>
              <a:latin typeface="Inter Light"/>
              <a:ea typeface="Inter Light"/>
              <a:cs typeface="Inter Light"/>
              <a:sym typeface="Inter Light"/>
            </a:endParaRPr>
          </a:p>
        </p:txBody>
      </p:sp>
      <p:sp>
        <p:nvSpPr>
          <p:cNvPr id="97" name="Google Shape;97;p16"/>
          <p:cNvSpPr txBox="1"/>
          <p:nvPr>
            <p:ph idx="4294967295"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7"/>
          <p:cNvSpPr txBox="1"/>
          <p:nvPr>
            <p:ph idx="1" type="body"/>
          </p:nvPr>
        </p:nvSpPr>
        <p:spPr>
          <a:xfrm>
            <a:off x="575125" y="702450"/>
            <a:ext cx="4452900" cy="3738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900">
                <a:latin typeface="Inter"/>
                <a:ea typeface="Inter"/>
                <a:cs typeface="Inter"/>
                <a:sym typeface="Inter"/>
              </a:rPr>
              <a:t>A</a:t>
            </a:r>
            <a:r>
              <a:rPr b="1" lang="en" sz="2900">
                <a:latin typeface="Inter"/>
                <a:ea typeface="Inter"/>
                <a:cs typeface="Inter"/>
                <a:sym typeface="Inter"/>
              </a:rPr>
              <a:t> ‘</a:t>
            </a:r>
            <a:r>
              <a:rPr b="1" lang="en" sz="2900">
                <a:latin typeface="Inter"/>
                <a:ea typeface="Inter"/>
                <a:cs typeface="Inter"/>
                <a:sym typeface="Inter"/>
              </a:rPr>
              <a:t>c</a:t>
            </a:r>
            <a:r>
              <a:rPr b="1" lang="en" sz="2900">
                <a:latin typeface="Inter"/>
                <a:ea typeface="Inter"/>
                <a:cs typeface="Inter"/>
                <a:sym typeface="Inter"/>
              </a:rPr>
              <a:t>inderella </a:t>
            </a:r>
            <a:r>
              <a:rPr b="1" lang="en" sz="2900">
                <a:latin typeface="Inter"/>
                <a:ea typeface="Inter"/>
                <a:cs typeface="Inter"/>
                <a:sym typeface="Inter"/>
              </a:rPr>
              <a:t>t</a:t>
            </a:r>
            <a:r>
              <a:rPr b="1" lang="en" sz="2900">
                <a:latin typeface="Inter"/>
                <a:ea typeface="Inter"/>
                <a:cs typeface="Inter"/>
                <a:sym typeface="Inter"/>
              </a:rPr>
              <a:t>eam’ is defined by the NCAA as:</a:t>
            </a:r>
            <a:endParaRPr b="1" sz="2900">
              <a:latin typeface="Inter"/>
              <a:ea typeface="Inter"/>
              <a:cs typeface="Inter"/>
              <a:sym typeface="Inter"/>
            </a:endParaRPr>
          </a:p>
          <a:p>
            <a:pPr indent="0" lvl="0" marL="0" rtl="0" algn="l">
              <a:spcBef>
                <a:spcPts val="600"/>
              </a:spcBef>
              <a:spcAft>
                <a:spcPts val="0"/>
              </a:spcAft>
              <a:buNone/>
            </a:pPr>
            <a:r>
              <a:t/>
            </a:r>
            <a:endParaRPr b="1" sz="100">
              <a:latin typeface="Inter"/>
              <a:ea typeface="Inter"/>
              <a:cs typeface="Inter"/>
              <a:sym typeface="Inter"/>
            </a:endParaRPr>
          </a:p>
          <a:p>
            <a:pPr indent="-381000" lvl="0" marL="457200" rtl="0" algn="l">
              <a:spcBef>
                <a:spcPts val="600"/>
              </a:spcBef>
              <a:spcAft>
                <a:spcPts val="0"/>
              </a:spcAft>
              <a:buSzPts val="2400"/>
              <a:buChar char="●"/>
            </a:pPr>
            <a:r>
              <a:rPr lang="en"/>
              <a:t>A team that is the 11</a:t>
            </a:r>
            <a:r>
              <a:rPr baseline="30000" lang="en"/>
              <a:t>th</a:t>
            </a:r>
            <a:r>
              <a:rPr lang="en"/>
              <a:t> seed or worse</a:t>
            </a:r>
            <a:endParaRPr/>
          </a:p>
          <a:p>
            <a:pPr indent="-381000" lvl="0" marL="457200" rtl="0" algn="l">
              <a:spcBef>
                <a:spcPts val="0"/>
              </a:spcBef>
              <a:spcAft>
                <a:spcPts val="0"/>
              </a:spcAft>
              <a:buSzPts val="2400"/>
              <a:buChar char="●"/>
            </a:pPr>
            <a:r>
              <a:rPr lang="en"/>
              <a:t>W</a:t>
            </a:r>
            <a:r>
              <a:rPr lang="en"/>
              <a:t>ins at least 2 games in March Madness* (makes it to the sweet sixteen round)</a:t>
            </a:r>
            <a:endParaRPr/>
          </a:p>
        </p:txBody>
      </p:sp>
      <p:pic>
        <p:nvPicPr>
          <p:cNvPr descr="March Madness 2022: Saint Peter's joins short list of college basketball  teams to score upset as No. 15 seed - CBSSports.com" id="104" name="Google Shape;104;p17"/>
          <p:cNvPicPr preferRelativeResize="0"/>
          <p:nvPr/>
        </p:nvPicPr>
        <p:blipFill>
          <a:blip r:embed="rId3">
            <a:alphaModFix/>
          </a:blip>
          <a:stretch>
            <a:fillRect/>
          </a:stretch>
        </p:blipFill>
        <p:spPr>
          <a:xfrm>
            <a:off x="5191325" y="1522175"/>
            <a:ext cx="3731801" cy="2099150"/>
          </a:xfrm>
          <a:prstGeom prst="rect">
            <a:avLst/>
          </a:prstGeom>
          <a:noFill/>
          <a:ln>
            <a:noFill/>
          </a:ln>
        </p:spPr>
      </p:pic>
      <p:sp>
        <p:nvSpPr>
          <p:cNvPr id="105" name="Google Shape;105;p17"/>
          <p:cNvSpPr txBox="1"/>
          <p:nvPr/>
        </p:nvSpPr>
        <p:spPr>
          <a:xfrm>
            <a:off x="5412175" y="3777750"/>
            <a:ext cx="329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Light"/>
                <a:ea typeface="Inter Light"/>
                <a:cs typeface="Inter Light"/>
                <a:sym typeface="Inter Light"/>
              </a:rPr>
              <a:t>*Does not include wild card games</a:t>
            </a:r>
            <a:endParaRPr>
              <a:latin typeface="Inter Light"/>
              <a:ea typeface="Inter Light"/>
              <a:cs typeface="Inter Light"/>
              <a:sym typeface="Inte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11" name="Google Shape;111;p18"/>
          <p:cNvSpPr txBox="1"/>
          <p:nvPr/>
        </p:nvSpPr>
        <p:spPr>
          <a:xfrm>
            <a:off x="5634800" y="2895375"/>
            <a:ext cx="3460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Inter Light"/>
                <a:ea typeface="Inter Light"/>
                <a:cs typeface="Inter Light"/>
                <a:sym typeface="Inter Light"/>
              </a:rPr>
              <a:t>- Binomial = hard to model</a:t>
            </a:r>
            <a:endParaRPr sz="2000">
              <a:latin typeface="Inter Light"/>
              <a:ea typeface="Inter Light"/>
              <a:cs typeface="Inter Light"/>
              <a:sym typeface="Inter Light"/>
            </a:endParaRPr>
          </a:p>
          <a:p>
            <a:pPr indent="0" lvl="0" marL="0" rtl="0" algn="l">
              <a:spcBef>
                <a:spcPts val="0"/>
              </a:spcBef>
              <a:spcAft>
                <a:spcPts val="0"/>
              </a:spcAft>
              <a:buNone/>
            </a:pPr>
            <a:r>
              <a:rPr lang="en" sz="2000">
                <a:latin typeface="Inter Light"/>
                <a:ea typeface="Inter Light"/>
                <a:cs typeface="Inter Light"/>
                <a:sym typeface="Inter Light"/>
              </a:rPr>
              <a:t>- Continuous score</a:t>
            </a:r>
            <a:endParaRPr sz="2000">
              <a:latin typeface="Inter Light"/>
              <a:ea typeface="Inter Light"/>
              <a:cs typeface="Inter Light"/>
              <a:sym typeface="Inter Light"/>
            </a:endParaRPr>
          </a:p>
          <a:p>
            <a:pPr indent="0" lvl="0" marL="0" rtl="0" algn="l">
              <a:spcBef>
                <a:spcPts val="0"/>
              </a:spcBef>
              <a:spcAft>
                <a:spcPts val="0"/>
              </a:spcAft>
              <a:buNone/>
            </a:pPr>
            <a:r>
              <a:rPr lang="en" sz="2000">
                <a:latin typeface="Inter Light"/>
                <a:ea typeface="Inter Light"/>
                <a:cs typeface="Inter Light"/>
                <a:sym typeface="Inter Light"/>
              </a:rPr>
              <a:t>- Cinderella team = one that won more games than expected</a:t>
            </a:r>
            <a:endParaRPr sz="2000">
              <a:latin typeface="Inter Light"/>
              <a:ea typeface="Inter Light"/>
              <a:cs typeface="Inter Light"/>
              <a:sym typeface="Inter Light"/>
            </a:endParaRPr>
          </a:p>
        </p:txBody>
      </p:sp>
      <p:sp>
        <p:nvSpPr>
          <p:cNvPr id="112" name="Google Shape;112;p18"/>
          <p:cNvSpPr txBox="1"/>
          <p:nvPr>
            <p:ph idx="12" type="sldNum"/>
          </p:nvPr>
        </p:nvSpPr>
        <p:spPr>
          <a:xfrm>
            <a:off x="189534" y="459745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12" type="sldNum"/>
          </p:nvPr>
        </p:nvSpPr>
        <p:spPr>
          <a:xfrm>
            <a:off x="8264684" y="4606526"/>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9"/>
          <p:cNvSpPr txBox="1"/>
          <p:nvPr/>
        </p:nvSpPr>
        <p:spPr>
          <a:xfrm>
            <a:off x="591809" y="186275"/>
            <a:ext cx="5292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lt1"/>
                </a:solidFill>
                <a:latin typeface="Inter"/>
                <a:ea typeface="Inter"/>
                <a:cs typeface="Inter"/>
                <a:sym typeface="Inter"/>
              </a:rPr>
              <a:t>THE SOLUTION</a:t>
            </a:r>
            <a:endParaRPr b="1" sz="4000">
              <a:solidFill>
                <a:schemeClr val="lt1"/>
              </a:solidFill>
              <a:latin typeface="Inter"/>
              <a:ea typeface="Inter"/>
              <a:cs typeface="Inter"/>
              <a:sym typeface="Inter"/>
            </a:endParaRPr>
          </a:p>
        </p:txBody>
      </p:sp>
      <p:sp>
        <p:nvSpPr>
          <p:cNvPr id="119" name="Google Shape;119;p19"/>
          <p:cNvSpPr txBox="1"/>
          <p:nvPr/>
        </p:nvSpPr>
        <p:spPr>
          <a:xfrm>
            <a:off x="213200" y="986675"/>
            <a:ext cx="5769900" cy="38412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2000">
                <a:solidFill>
                  <a:schemeClr val="lt1"/>
                </a:solidFill>
                <a:latin typeface="Inter"/>
                <a:ea typeface="Inter"/>
                <a:cs typeface="Inter"/>
                <a:sym typeface="Inter"/>
              </a:rPr>
              <a:t>1. </a:t>
            </a:r>
            <a:r>
              <a:rPr lang="en" sz="2000">
                <a:solidFill>
                  <a:schemeClr val="lt1"/>
                </a:solidFill>
                <a:latin typeface="Inter"/>
                <a:ea typeface="Inter"/>
                <a:cs typeface="Inter"/>
                <a:sym typeface="Inter"/>
              </a:rPr>
              <a:t>Find the predicted number of wins for each seed</a:t>
            </a:r>
            <a:endParaRPr sz="2000">
              <a:solidFill>
                <a:schemeClr val="lt1"/>
              </a:solidFill>
              <a:latin typeface="Inter"/>
              <a:ea typeface="Inter"/>
              <a:cs typeface="Inter"/>
              <a:sym typeface="Inter"/>
            </a:endParaRPr>
          </a:p>
          <a:p>
            <a:pPr indent="0" lvl="0" marL="0" rtl="0" algn="l">
              <a:lnSpc>
                <a:spcPct val="125000"/>
              </a:lnSpc>
              <a:spcBef>
                <a:spcPts val="0"/>
              </a:spcBef>
              <a:spcAft>
                <a:spcPts val="0"/>
              </a:spcAft>
              <a:buNone/>
            </a:pPr>
            <a:r>
              <a:rPr lang="en" sz="2000">
                <a:solidFill>
                  <a:schemeClr val="lt1"/>
                </a:solidFill>
                <a:latin typeface="Inter"/>
                <a:ea typeface="Inter"/>
                <a:cs typeface="Inter"/>
                <a:sym typeface="Inter"/>
              </a:rPr>
              <a:t>2. Find the actual amount of games won by each team</a:t>
            </a:r>
            <a:endParaRPr sz="2000">
              <a:solidFill>
                <a:schemeClr val="lt1"/>
              </a:solidFill>
              <a:latin typeface="Inter"/>
              <a:ea typeface="Inter"/>
              <a:cs typeface="Inter"/>
              <a:sym typeface="Inter"/>
            </a:endParaRPr>
          </a:p>
          <a:p>
            <a:pPr indent="0" lvl="0" marL="0" rtl="0" algn="l">
              <a:lnSpc>
                <a:spcPct val="125000"/>
              </a:lnSpc>
              <a:spcBef>
                <a:spcPts val="0"/>
              </a:spcBef>
              <a:spcAft>
                <a:spcPts val="0"/>
              </a:spcAft>
              <a:buNone/>
            </a:pPr>
            <a:r>
              <a:rPr lang="en" sz="2000">
                <a:solidFill>
                  <a:schemeClr val="lt1"/>
                </a:solidFill>
                <a:latin typeface="Inter"/>
                <a:ea typeface="Inter"/>
                <a:cs typeface="Inter"/>
                <a:sym typeface="Inter"/>
              </a:rPr>
              <a:t>3. Divide actual games won in March Madness by predicted number of wins</a:t>
            </a:r>
            <a:endParaRPr sz="2000">
              <a:solidFill>
                <a:schemeClr val="lt1"/>
              </a:solidFill>
              <a:latin typeface="Inter"/>
              <a:ea typeface="Inter"/>
              <a:cs typeface="Inter"/>
              <a:sym typeface="Inter"/>
            </a:endParaRPr>
          </a:p>
          <a:p>
            <a:pPr indent="0" lvl="0" marL="0" rtl="0" algn="l">
              <a:lnSpc>
                <a:spcPct val="125000"/>
              </a:lnSpc>
              <a:spcBef>
                <a:spcPts val="0"/>
              </a:spcBef>
              <a:spcAft>
                <a:spcPts val="0"/>
              </a:spcAft>
              <a:buNone/>
            </a:pPr>
            <a:r>
              <a:rPr lang="en" sz="2000">
                <a:solidFill>
                  <a:schemeClr val="lt1"/>
                </a:solidFill>
                <a:latin typeface="Inter"/>
                <a:ea typeface="Inter"/>
                <a:cs typeface="Inter"/>
                <a:sym typeface="Inter"/>
              </a:rPr>
              <a:t>4. Call this new number the “Cinderella Score”</a:t>
            </a:r>
            <a:endParaRPr sz="2000">
              <a:solidFill>
                <a:schemeClr val="lt1"/>
              </a:solidFill>
              <a:latin typeface="Inter"/>
              <a:ea typeface="Inter"/>
              <a:cs typeface="Inter"/>
              <a:sym typeface="Inter"/>
            </a:endParaRPr>
          </a:p>
          <a:p>
            <a:pPr indent="0" lvl="0" marL="0" rtl="0" algn="l">
              <a:lnSpc>
                <a:spcPct val="125000"/>
              </a:lnSpc>
              <a:spcBef>
                <a:spcPts val="0"/>
              </a:spcBef>
              <a:spcAft>
                <a:spcPts val="0"/>
              </a:spcAft>
              <a:buNone/>
            </a:pPr>
            <a:r>
              <a:rPr lang="en" sz="2000">
                <a:solidFill>
                  <a:schemeClr val="lt1"/>
                </a:solidFill>
                <a:latin typeface="Inter"/>
                <a:ea typeface="Inter"/>
                <a:cs typeface="Inter"/>
                <a:sym typeface="Inter"/>
              </a:rPr>
              <a:t>5. Final Formula: cind_score = mm_games_won/seed_predicted_wins</a:t>
            </a:r>
            <a:endParaRPr sz="2000">
              <a:solidFill>
                <a:schemeClr val="lt1"/>
              </a:solidFill>
              <a:latin typeface="Inter"/>
              <a:ea typeface="Inter"/>
              <a:cs typeface="Inter"/>
              <a:sym typeface="Inter"/>
            </a:endParaRPr>
          </a:p>
        </p:txBody>
      </p:sp>
      <p:pic>
        <p:nvPicPr>
          <p:cNvPr id="120" name="Google Shape;120;p19"/>
          <p:cNvPicPr preferRelativeResize="0"/>
          <p:nvPr/>
        </p:nvPicPr>
        <p:blipFill>
          <a:blip r:embed="rId3">
            <a:alphaModFix/>
          </a:blip>
          <a:stretch>
            <a:fillRect/>
          </a:stretch>
        </p:blipFill>
        <p:spPr>
          <a:xfrm>
            <a:off x="6105050" y="806025"/>
            <a:ext cx="2891700" cy="353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dk1"/>
            </a:gs>
          </a:gsLst>
          <a:lin ang="10801400" scaled="0"/>
        </a:gradFill>
      </p:bgPr>
    </p:bg>
    <p:spTree>
      <p:nvGrpSpPr>
        <p:cNvPr id="124" name="Shape 124"/>
        <p:cNvGrpSpPr/>
        <p:nvPr/>
      </p:nvGrpSpPr>
      <p:grpSpPr>
        <a:xfrm>
          <a:off x="0" y="0"/>
          <a:ext cx="0" cy="0"/>
          <a:chOff x="0" y="0"/>
          <a:chExt cx="0" cy="0"/>
        </a:xfrm>
      </p:grpSpPr>
      <p:sp>
        <p:nvSpPr>
          <p:cNvPr id="125" name="Google Shape;125;p2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20"/>
          <p:cNvPicPr preferRelativeResize="0"/>
          <p:nvPr/>
        </p:nvPicPr>
        <p:blipFill>
          <a:blip r:embed="rId3">
            <a:alphaModFix/>
          </a:blip>
          <a:stretch>
            <a:fillRect/>
          </a:stretch>
        </p:blipFill>
        <p:spPr>
          <a:xfrm>
            <a:off x="839475" y="691100"/>
            <a:ext cx="6171901" cy="4224751"/>
          </a:xfrm>
          <a:prstGeom prst="rect">
            <a:avLst/>
          </a:prstGeom>
          <a:noFill/>
          <a:ln>
            <a:noFill/>
          </a:ln>
        </p:spPr>
      </p:pic>
      <p:cxnSp>
        <p:nvCxnSpPr>
          <p:cNvPr id="127" name="Google Shape;127;p20"/>
          <p:cNvCxnSpPr>
            <a:endCxn id="128" idx="2"/>
          </p:cNvCxnSpPr>
          <p:nvPr/>
        </p:nvCxnSpPr>
        <p:spPr>
          <a:xfrm rot="10800000">
            <a:off x="6075113" y="3279675"/>
            <a:ext cx="627300" cy="984300"/>
          </a:xfrm>
          <a:prstGeom prst="straightConnector1">
            <a:avLst/>
          </a:prstGeom>
          <a:noFill/>
          <a:ln cap="flat" cmpd="sng" w="9525">
            <a:solidFill>
              <a:schemeClr val="accent2"/>
            </a:solidFill>
            <a:prstDash val="solid"/>
            <a:round/>
            <a:headEnd len="med" w="med" type="none"/>
            <a:tailEnd len="med" w="med" type="none"/>
          </a:ln>
        </p:spPr>
      </p:cxnSp>
      <p:sp>
        <p:nvSpPr>
          <p:cNvPr id="128" name="Google Shape;128;p20"/>
          <p:cNvSpPr txBox="1"/>
          <p:nvPr/>
        </p:nvSpPr>
        <p:spPr>
          <a:xfrm>
            <a:off x="5419463" y="2602575"/>
            <a:ext cx="1311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latin typeface="Inter"/>
                <a:ea typeface="Inter"/>
                <a:cs typeface="Inter"/>
                <a:sym typeface="Inter"/>
              </a:rPr>
              <a:t>Florida Gulf Coast 2013</a:t>
            </a:r>
            <a:endParaRPr sz="1600">
              <a:solidFill>
                <a:schemeClr val="accent2"/>
              </a:solidFill>
              <a:latin typeface="Inter"/>
              <a:ea typeface="Inter"/>
              <a:cs typeface="Inter"/>
              <a:sym typeface="Inter"/>
            </a:endParaRPr>
          </a:p>
        </p:txBody>
      </p:sp>
      <p:cxnSp>
        <p:nvCxnSpPr>
          <p:cNvPr id="129" name="Google Shape;129;p20"/>
          <p:cNvCxnSpPr>
            <a:endCxn id="130" idx="2"/>
          </p:cNvCxnSpPr>
          <p:nvPr/>
        </p:nvCxnSpPr>
        <p:spPr>
          <a:xfrm rot="10800000">
            <a:off x="3581078" y="3279675"/>
            <a:ext cx="572700" cy="945000"/>
          </a:xfrm>
          <a:prstGeom prst="straightConnector1">
            <a:avLst/>
          </a:prstGeom>
          <a:noFill/>
          <a:ln cap="flat" cmpd="sng" w="9525">
            <a:solidFill>
              <a:schemeClr val="accent2"/>
            </a:solidFill>
            <a:prstDash val="solid"/>
            <a:round/>
            <a:headEnd len="med" w="med" type="none"/>
            <a:tailEnd len="med" w="med" type="none"/>
          </a:ln>
        </p:spPr>
      </p:cxnSp>
      <p:sp>
        <p:nvSpPr>
          <p:cNvPr id="130" name="Google Shape;130;p20"/>
          <p:cNvSpPr txBox="1"/>
          <p:nvPr/>
        </p:nvSpPr>
        <p:spPr>
          <a:xfrm>
            <a:off x="2510678" y="2602575"/>
            <a:ext cx="214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latin typeface="Inter"/>
                <a:ea typeface="Inter"/>
                <a:cs typeface="Inter"/>
                <a:sym typeface="Inter"/>
              </a:rPr>
              <a:t>Lehigh 2012,</a:t>
            </a:r>
            <a:endParaRPr sz="1600">
              <a:solidFill>
                <a:schemeClr val="accent2"/>
              </a:solidFill>
              <a:latin typeface="Inter"/>
              <a:ea typeface="Inter"/>
              <a:cs typeface="Inter"/>
              <a:sym typeface="Inter"/>
            </a:endParaRPr>
          </a:p>
          <a:p>
            <a:pPr indent="0" lvl="0" marL="0" rtl="0" algn="l">
              <a:spcBef>
                <a:spcPts val="0"/>
              </a:spcBef>
              <a:spcAft>
                <a:spcPts val="0"/>
              </a:spcAft>
              <a:buNone/>
            </a:pPr>
            <a:r>
              <a:rPr lang="en" sz="1600">
                <a:solidFill>
                  <a:schemeClr val="accent2"/>
                </a:solidFill>
                <a:latin typeface="Inter"/>
                <a:ea typeface="Inter"/>
                <a:cs typeface="Inter"/>
                <a:sym typeface="Inter"/>
              </a:rPr>
              <a:t>Norfolk State 2012</a:t>
            </a:r>
            <a:endParaRPr sz="1600">
              <a:solidFill>
                <a:schemeClr val="accent2"/>
              </a:solidFill>
              <a:latin typeface="Inter"/>
              <a:ea typeface="Inter"/>
              <a:cs typeface="Inter"/>
              <a:sym typeface="Inter"/>
            </a:endParaRPr>
          </a:p>
        </p:txBody>
      </p:sp>
      <p:sp>
        <p:nvSpPr>
          <p:cNvPr id="131" name="Google Shape;131;p20"/>
          <p:cNvSpPr txBox="1"/>
          <p:nvPr/>
        </p:nvSpPr>
        <p:spPr>
          <a:xfrm>
            <a:off x="2104575" y="117925"/>
            <a:ext cx="557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Inter"/>
                <a:ea typeface="Inter"/>
                <a:cs typeface="Inter"/>
                <a:sym typeface="Inter"/>
              </a:rPr>
              <a:t>Density Curve of Cinderella Scores</a:t>
            </a:r>
            <a:endParaRPr b="1" sz="2000">
              <a:solidFill>
                <a:schemeClr val="lt1"/>
              </a:solidFill>
              <a:latin typeface="Inter"/>
              <a:ea typeface="Inter"/>
              <a:cs typeface="Inter"/>
              <a:sym typeface="Inter"/>
            </a:endParaRPr>
          </a:p>
        </p:txBody>
      </p:sp>
      <p:sp>
        <p:nvSpPr>
          <p:cNvPr id="132" name="Google Shape;132;p20"/>
          <p:cNvSpPr txBox="1"/>
          <p:nvPr/>
        </p:nvSpPr>
        <p:spPr>
          <a:xfrm>
            <a:off x="4971375" y="691100"/>
            <a:ext cx="2040000" cy="106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900">
                <a:solidFill>
                  <a:schemeClr val="accent2"/>
                </a:solidFill>
                <a:latin typeface="Inter Medium"/>
                <a:ea typeface="Inter Medium"/>
                <a:cs typeface="Inter Medium"/>
                <a:sym typeface="Inter Medium"/>
              </a:rPr>
              <a:t>Mean = 0.982</a:t>
            </a:r>
            <a:endParaRPr sz="1900">
              <a:solidFill>
                <a:schemeClr val="accent2"/>
              </a:solidFill>
              <a:latin typeface="Inter Medium"/>
              <a:ea typeface="Inter Medium"/>
              <a:cs typeface="Inter Medium"/>
              <a:sym typeface="Inter Medium"/>
            </a:endParaRPr>
          </a:p>
          <a:p>
            <a:pPr indent="0" lvl="0" marL="0" rtl="0" algn="r">
              <a:spcBef>
                <a:spcPts val="0"/>
              </a:spcBef>
              <a:spcAft>
                <a:spcPts val="0"/>
              </a:spcAft>
              <a:buNone/>
            </a:pPr>
            <a:r>
              <a:rPr lang="en" sz="1900">
                <a:solidFill>
                  <a:schemeClr val="accent2"/>
                </a:solidFill>
                <a:latin typeface="Inter Medium"/>
                <a:ea typeface="Inter Medium"/>
                <a:cs typeface="Inter Medium"/>
                <a:sym typeface="Inter Medium"/>
              </a:rPr>
              <a:t>Median = 0.453</a:t>
            </a:r>
            <a:endParaRPr sz="1900">
              <a:solidFill>
                <a:schemeClr val="accent2"/>
              </a:solidFill>
              <a:latin typeface="Inter Medium"/>
              <a:ea typeface="Inter Medium"/>
              <a:cs typeface="Inter Medium"/>
              <a:sym typeface="Inter Medium"/>
            </a:endParaRPr>
          </a:p>
          <a:p>
            <a:pPr indent="0" lvl="0" marL="0" rtl="0" algn="r">
              <a:spcBef>
                <a:spcPts val="0"/>
              </a:spcBef>
              <a:spcAft>
                <a:spcPts val="0"/>
              </a:spcAft>
              <a:buNone/>
            </a:pPr>
            <a:r>
              <a:rPr lang="en" sz="1900">
                <a:solidFill>
                  <a:schemeClr val="accent2"/>
                </a:solidFill>
                <a:latin typeface="Inter Medium"/>
                <a:ea typeface="Inter Medium"/>
                <a:cs typeface="Inter Medium"/>
                <a:sym typeface="Inter Medium"/>
              </a:rPr>
              <a:t>SD = 1.58</a:t>
            </a:r>
            <a:endParaRPr sz="1900">
              <a:solidFill>
                <a:schemeClr val="accent2"/>
              </a:solidFill>
              <a:latin typeface="Inter Medium"/>
              <a:ea typeface="Inter Medium"/>
              <a:cs typeface="Inter Medium"/>
              <a:sym typeface="Inter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